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6" r:id="rId5"/>
    <p:sldId id="267" r:id="rId6"/>
    <p:sldId id="269" r:id="rId7"/>
    <p:sldId id="270" r:id="rId8"/>
    <p:sldId id="259" r:id="rId9"/>
    <p:sldId id="271" r:id="rId10"/>
    <p:sldId id="260" r:id="rId11"/>
    <p:sldId id="261" r:id="rId12"/>
    <p:sldId id="262" r:id="rId13"/>
    <p:sldId id="263" r:id="rId14"/>
    <p:sldId id="264" r:id="rId15"/>
    <p:sldId id="265" r:id="rId16"/>
  </p:sldIdLst>
  <p:sldSz cx="18288000" cy="10287000"/>
  <p:notesSz cx="6858000" cy="9144000"/>
  <p:embeddedFontLst>
    <p:embeddedFont>
      <p:font typeface="Canva Sans Italics" panose="020B0604020202020204" charset="0"/>
      <p:regular r:id="rId17"/>
    </p:embeddedFont>
    <p:embeddedFont>
      <p:font typeface="Canva Sans" panose="020B0604020202020204" charset="0"/>
      <p:regular r:id="rId18"/>
    </p:embeddedFont>
    <p:embeddedFont>
      <p:font typeface="29LT Bukra Semi Condensed Bold Italics" panose="020B0604020202020204" charset="-78"/>
      <p:regular r:id="rId19"/>
    </p:embeddedFont>
    <p:embeddedFont>
      <p:font typeface="29LT Bukra Semi Condensed" panose="020B0604020202020204" charset="-78"/>
      <p:regular r:id="rId20"/>
    </p:embeddedFont>
    <p:embeddedFont>
      <p:font typeface="29LT Bukra Semi Condensed Bold" panose="020B0604020202020204" charset="-78"/>
      <p:regular r:id="rId21"/>
    </p:embeddedFont>
    <p:embeddedFont>
      <p:font typeface="Alata" panose="020B0604020202020204" charset="0"/>
      <p:regular r:id="rId22"/>
    </p:embeddedFont>
    <p:embeddedFont>
      <p:font typeface="Calibri" panose="020F0502020204030204" pitchFamily="34" charset="0"/>
      <p:regular r:id="rId23"/>
      <p:bold r:id="rId24"/>
      <p:italic r:id="rId25"/>
      <p:boldItalic r:id="rId26"/>
    </p:embeddedFont>
    <p:embeddedFont>
      <p:font typeface="Canva Sans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92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12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6.jpe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7.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6864410" y="-501908"/>
            <a:ext cx="663790" cy="3086918"/>
            <a:chOff x="6346452" y="-1376568"/>
            <a:chExt cx="5732777" cy="21640800"/>
          </a:xfrm>
        </p:grpSpPr>
        <p:grpSp>
          <p:nvGrpSpPr>
            <p:cNvPr id="4" name="Group 4"/>
            <p:cNvGrpSpPr/>
            <p:nvPr/>
          </p:nvGrpSpPr>
          <p:grpSpPr>
            <a:xfrm rot="-2362977">
              <a:off x="6346452" y="2992206"/>
              <a:ext cx="3096100" cy="15554913"/>
              <a:chOff x="0" y="-47625"/>
              <a:chExt cx="611575" cy="3072575"/>
            </a:xfrm>
          </p:grpSpPr>
          <p:sp>
            <p:nvSpPr>
              <p:cNvPr id="5" name="Freeform 5"/>
              <p:cNvSpPr/>
              <p:nvPr/>
            </p:nvSpPr>
            <p:spPr>
              <a:xfrm>
                <a:off x="0" y="0"/>
                <a:ext cx="611575" cy="3024950"/>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6" name="TextBox 6"/>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2955397">
              <a:off x="-2342619" y="7534970"/>
              <a:ext cx="21640800" cy="3817724"/>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3"/>
              <a:stretch>
                <a:fillRect/>
              </a:stretch>
            </a:blipFill>
          </p:spPr>
        </p:sp>
        <p:grpSp>
          <p:nvGrpSpPr>
            <p:cNvPr id="8" name="Group 8"/>
            <p:cNvGrpSpPr/>
            <p:nvPr/>
          </p:nvGrpSpPr>
          <p:grpSpPr>
            <a:xfrm rot="-2362977">
              <a:off x="8233999" y="1672281"/>
              <a:ext cx="3845230" cy="15330371"/>
              <a:chOff x="0" y="-47625"/>
              <a:chExt cx="759552" cy="3028221"/>
            </a:xfrm>
          </p:grpSpPr>
          <p:sp>
            <p:nvSpPr>
              <p:cNvPr id="9" name="Freeform 9"/>
              <p:cNvSpPr/>
              <p:nvPr/>
            </p:nvSpPr>
            <p:spPr>
              <a:xfrm>
                <a:off x="0" y="0"/>
                <a:ext cx="663401" cy="2980596"/>
              </a:xfrm>
              <a:custGeom>
                <a:avLst/>
                <a:gdLst/>
                <a:ahLst/>
                <a:cxnLst/>
                <a:rect l="l" t="t" r="r" b="b"/>
                <a:pathLst>
                  <a:path w="759552" h="2980596">
                    <a:moveTo>
                      <a:pt x="0" y="0"/>
                    </a:moveTo>
                    <a:lnTo>
                      <a:pt x="759552" y="0"/>
                    </a:lnTo>
                    <a:lnTo>
                      <a:pt x="759552" y="2980596"/>
                    </a:lnTo>
                    <a:lnTo>
                      <a:pt x="0" y="2980596"/>
                    </a:lnTo>
                    <a:close/>
                  </a:path>
                </a:pathLst>
              </a:custGeom>
              <a:solidFill>
                <a:srgbClr val="3486AA"/>
              </a:solidFill>
            </p:spPr>
          </p:sp>
          <p:sp>
            <p:nvSpPr>
              <p:cNvPr id="10" name="TextBox 10"/>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grpSp>
        <p:nvGrpSpPr>
          <p:cNvPr id="11" name="Group 11"/>
          <p:cNvGrpSpPr/>
          <p:nvPr/>
        </p:nvGrpSpPr>
        <p:grpSpPr>
          <a:xfrm>
            <a:off x="304800" y="8071314"/>
            <a:ext cx="1143000" cy="2284509"/>
            <a:chOff x="0" y="0"/>
            <a:chExt cx="17475957" cy="18444255"/>
          </a:xfrm>
        </p:grpSpPr>
        <p:grpSp>
          <p:nvGrpSpPr>
            <p:cNvPr id="12" name="Group 12"/>
            <p:cNvGrpSpPr/>
            <p:nvPr/>
          </p:nvGrpSpPr>
          <p:grpSpPr>
            <a:xfrm rot="8183246">
              <a:off x="6991387" y="301928"/>
              <a:ext cx="3096100" cy="15044598"/>
              <a:chOff x="0" y="0"/>
              <a:chExt cx="611575" cy="2971772"/>
            </a:xfrm>
          </p:grpSpPr>
          <p:sp>
            <p:nvSpPr>
              <p:cNvPr id="13" name="Freeform 13"/>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14" name="TextBox 14"/>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2831797">
              <a:off x="-2082422" y="7333476"/>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3"/>
              <a:stretch>
                <a:fillRect/>
              </a:stretch>
            </a:blipFill>
          </p:spPr>
        </p:sp>
        <p:grpSp>
          <p:nvGrpSpPr>
            <p:cNvPr id="16" name="Group 16"/>
            <p:cNvGrpSpPr/>
            <p:nvPr/>
          </p:nvGrpSpPr>
          <p:grpSpPr>
            <a:xfrm rot="8183246">
              <a:off x="6815363" y="3769248"/>
              <a:ext cx="3845230" cy="15089269"/>
              <a:chOff x="0" y="0"/>
              <a:chExt cx="759552" cy="2980596"/>
            </a:xfrm>
          </p:grpSpPr>
          <p:sp>
            <p:nvSpPr>
              <p:cNvPr id="17" name="Freeform 17"/>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296985"/>
              </a:solidFill>
            </p:spPr>
          </p:sp>
          <p:sp>
            <p:nvSpPr>
              <p:cNvPr id="18" name="TextBox 18"/>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9" name="Freeform 19"/>
          <p:cNvSpPr/>
          <p:nvPr/>
        </p:nvSpPr>
        <p:spPr>
          <a:xfrm>
            <a:off x="5955498" y="8121159"/>
            <a:ext cx="4260486" cy="989521"/>
          </a:xfrm>
          <a:custGeom>
            <a:avLst/>
            <a:gdLst/>
            <a:ahLst/>
            <a:cxnLst/>
            <a:rect l="l" t="t" r="r" b="b"/>
            <a:pathLst>
              <a:path w="4260486" h="2316639">
                <a:moveTo>
                  <a:pt x="0" y="0"/>
                </a:moveTo>
                <a:lnTo>
                  <a:pt x="4260486" y="0"/>
                </a:lnTo>
                <a:lnTo>
                  <a:pt x="4260486" y="2316639"/>
                </a:lnTo>
                <a:lnTo>
                  <a:pt x="0" y="231663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0" name="TextBox 20"/>
          <p:cNvSpPr txBox="1"/>
          <p:nvPr/>
        </p:nvSpPr>
        <p:spPr>
          <a:xfrm>
            <a:off x="2136000" y="4635883"/>
            <a:ext cx="15158712" cy="2031325"/>
          </a:xfrm>
          <a:prstGeom prst="rect">
            <a:avLst/>
          </a:prstGeom>
        </p:spPr>
        <p:txBody>
          <a:bodyPr wrap="square" lIns="0" tIns="0" rIns="0" bIns="0" rtlCol="0" anchor="t">
            <a:spAutoFit/>
          </a:bodyPr>
          <a:lstStyle/>
          <a:p>
            <a:pPr algn="ctr"/>
            <a:r>
              <a:rPr lang="pt-PT" altLang="x-none" sz="4400" b="1" dirty="0">
                <a:solidFill>
                  <a:srgbClr val="05080B"/>
                </a:solidFill>
                <a:latin typeface="Alata" panose="020B0604020202020204" charset="0"/>
                <a:ea typeface="Arial" panose="020B0604020202020204" pitchFamily="34" charset="0"/>
              </a:rPr>
              <a:t>Sistema Informático  para Gestão de Trabalhos de Fim do Curso na Area das Coordenações no Instituto Superior Politécnico do Bié</a:t>
            </a:r>
          </a:p>
        </p:txBody>
      </p:sp>
      <p:sp>
        <p:nvSpPr>
          <p:cNvPr id="22" name="Freeform 22"/>
          <p:cNvSpPr/>
          <p:nvPr/>
        </p:nvSpPr>
        <p:spPr>
          <a:xfrm flipH="1">
            <a:off x="0" y="155675"/>
            <a:ext cx="3362916" cy="1187988"/>
          </a:xfrm>
          <a:custGeom>
            <a:avLst/>
            <a:gdLst/>
            <a:ahLst/>
            <a:cxnLst/>
            <a:rect l="l" t="t" r="r" b="b"/>
            <a:pathLst>
              <a:path w="6216278" h="3380101">
                <a:moveTo>
                  <a:pt x="6216279" y="0"/>
                </a:moveTo>
                <a:lnTo>
                  <a:pt x="0" y="0"/>
                </a:lnTo>
                <a:lnTo>
                  <a:pt x="0" y="3380101"/>
                </a:lnTo>
                <a:lnTo>
                  <a:pt x="6216279" y="3380101"/>
                </a:lnTo>
                <a:lnTo>
                  <a:pt x="6216279" y="0"/>
                </a:lnTo>
                <a:close/>
              </a:path>
            </a:pathLst>
          </a:custGeom>
          <a:blipFill>
            <a:blip r:embed="rId4">
              <a:alphaModFix amt="26000"/>
              <a:extLst>
                <a:ext uri="{96DAC541-7B7A-43D3-8B79-37D633B846F1}">
                  <asvg:svgBlip xmlns="" xmlns:asvg="http://schemas.microsoft.com/office/drawing/2016/SVG/main" r:embed="rId5"/>
                </a:ext>
              </a:extLst>
            </a:blip>
            <a:stretch>
              <a:fillRect/>
            </a:stretch>
          </a:blipFill>
        </p:spPr>
      </p:sp>
      <p:sp>
        <p:nvSpPr>
          <p:cNvPr id="23" name="TextBox 23"/>
          <p:cNvSpPr txBox="1"/>
          <p:nvPr/>
        </p:nvSpPr>
        <p:spPr>
          <a:xfrm>
            <a:off x="10240763" y="8289313"/>
            <a:ext cx="6220390" cy="782265"/>
          </a:xfrm>
          <a:prstGeom prst="rect">
            <a:avLst/>
          </a:prstGeom>
        </p:spPr>
        <p:txBody>
          <a:bodyPr wrap="square" lIns="0" tIns="0" rIns="0" bIns="0" rtlCol="0" anchor="t">
            <a:spAutoFit/>
          </a:bodyPr>
          <a:lstStyle/>
          <a:p>
            <a:pPr algn="l">
              <a:lnSpc>
                <a:spcPts val="6070"/>
              </a:lnSpc>
            </a:pPr>
            <a:r>
              <a:rPr lang="en-US" sz="4742" b="1" i="1" dirty="0" err="1" smtClean="0">
                <a:solidFill>
                  <a:srgbClr val="0E497A"/>
                </a:solidFill>
                <a:latin typeface="29LT Bukra Semi Condensed Bold Italics"/>
                <a:ea typeface="29LT Bukra Semi Condensed Bold Italics"/>
                <a:cs typeface="29LT Bukra Semi Condensed Bold Italics"/>
                <a:sym typeface="29LT Bukra Semi Condensed Bold Italics"/>
              </a:rPr>
              <a:t>Autor</a:t>
            </a:r>
            <a:r>
              <a:rPr lang="en-US" sz="4742"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a:t>
            </a:r>
            <a:endParaRPr lang="en-US" sz="4742" b="1" i="1" dirty="0">
              <a:solidFill>
                <a:srgbClr val="0E497A"/>
              </a:solidFill>
              <a:latin typeface="29LT Bukra Semi Condensed Bold Italics"/>
              <a:ea typeface="29LT Bukra Semi Condensed Bold Italics"/>
              <a:cs typeface="29LT Bukra Semi Condensed Bold Italics"/>
              <a:sym typeface="29LT Bukra Semi Condensed Bold Italics"/>
            </a:endParaRPr>
          </a:p>
        </p:txBody>
      </p:sp>
      <p:sp>
        <p:nvSpPr>
          <p:cNvPr id="24" name="TextBox 24"/>
          <p:cNvSpPr txBox="1"/>
          <p:nvPr/>
        </p:nvSpPr>
        <p:spPr>
          <a:xfrm>
            <a:off x="12050291" y="8530040"/>
            <a:ext cx="5933587" cy="436017"/>
          </a:xfrm>
          <a:prstGeom prst="rect">
            <a:avLst/>
          </a:prstGeom>
        </p:spPr>
        <p:txBody>
          <a:bodyPr wrap="square" lIns="0" tIns="0" rIns="0" bIns="0" rtlCol="0" anchor="t">
            <a:spAutoFit/>
          </a:bodyPr>
          <a:lstStyle/>
          <a:p>
            <a:pPr algn="l">
              <a:lnSpc>
                <a:spcPts val="3411"/>
              </a:lnSpc>
            </a:pPr>
            <a:r>
              <a:rPr lang="en-US" sz="3667" i="1" dirty="0" smtClean="0">
                <a:solidFill>
                  <a:srgbClr val="0E497A"/>
                </a:solidFill>
                <a:latin typeface="Canva Sans Italics"/>
                <a:ea typeface="Canva Sans Italics"/>
                <a:cs typeface="Canva Sans Italics"/>
                <a:sym typeface="Canva Sans Italics"/>
              </a:rPr>
              <a:t>ANTONINO C.J TEODORO</a:t>
            </a:r>
            <a:endParaRPr lang="en-US" sz="3667" i="1" dirty="0">
              <a:solidFill>
                <a:srgbClr val="0E497A"/>
              </a:solidFill>
              <a:latin typeface="Canva Sans Italics"/>
              <a:ea typeface="Canva Sans Italics"/>
              <a:cs typeface="Canva Sans Italics"/>
              <a:sym typeface="Canva Sans Italics"/>
            </a:endParaRPr>
          </a:p>
        </p:txBody>
      </p:sp>
      <p:sp>
        <p:nvSpPr>
          <p:cNvPr id="25" name="TextBox 25"/>
          <p:cNvSpPr txBox="1"/>
          <p:nvPr/>
        </p:nvSpPr>
        <p:spPr>
          <a:xfrm>
            <a:off x="10613173" y="7321051"/>
            <a:ext cx="5914188" cy="459144"/>
          </a:xfrm>
          <a:prstGeom prst="rect">
            <a:avLst/>
          </a:prstGeom>
        </p:spPr>
        <p:txBody>
          <a:bodyPr lIns="0" tIns="0" rIns="0" bIns="0" rtlCol="0" anchor="t">
            <a:spAutoFit/>
          </a:bodyPr>
          <a:lstStyle/>
          <a:p>
            <a:pPr algn="l">
              <a:lnSpc>
                <a:spcPts val="3411"/>
              </a:lnSpc>
            </a:pPr>
            <a:endParaRPr lang="en-US" sz="3667" i="1" dirty="0">
              <a:solidFill>
                <a:srgbClr val="0E497A"/>
              </a:solidFill>
              <a:latin typeface="Canva Sans Italics"/>
              <a:ea typeface="Canva Sans Italics"/>
              <a:cs typeface="Canva Sans Italics"/>
              <a:sym typeface="Canva Sans Italics"/>
            </a:endParaRPr>
          </a:p>
        </p:txBody>
      </p:sp>
      <p:sp>
        <p:nvSpPr>
          <p:cNvPr id="26" name="Freeform 26"/>
          <p:cNvSpPr/>
          <p:nvPr/>
        </p:nvSpPr>
        <p:spPr>
          <a:xfrm>
            <a:off x="13123414" y="9213569"/>
            <a:ext cx="4348534" cy="678412"/>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a:ln cap="sq">
            <a:noFill/>
            <a:prstDash val="solid"/>
            <a:miter/>
          </a:ln>
        </p:spPr>
      </p:sp>
      <p:pic>
        <p:nvPicPr>
          <p:cNvPr id="27" name="Imagem 26">
            <a:extLst>
              <a:ext uri="{FF2B5EF4-FFF2-40B4-BE49-F238E27FC236}">
                <a16:creationId xmlns:a16="http://schemas.microsoft.com/office/drawing/2014/main" id="{7E789E9F-1E8C-404C-836F-D94AD9FEC154}"/>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907800" y="563749"/>
            <a:ext cx="1160780" cy="798830"/>
          </a:xfrm>
          <a:prstGeom prst="rect">
            <a:avLst/>
          </a:prstGeom>
          <a:noFill/>
          <a:ln>
            <a:noFill/>
          </a:ln>
        </p:spPr>
      </p:pic>
      <p:sp>
        <p:nvSpPr>
          <p:cNvPr id="30" name="Google Shape;251;p41"/>
          <p:cNvSpPr txBox="1">
            <a:spLocks/>
          </p:cNvSpPr>
          <p:nvPr/>
        </p:nvSpPr>
        <p:spPr>
          <a:xfrm>
            <a:off x="1645765" y="1535656"/>
            <a:ext cx="16002000" cy="2388482"/>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PT" altLang="en-US" sz="4000" dirty="0" smtClean="0">
                <a:solidFill>
                  <a:srgbClr val="05080B"/>
                </a:solidFill>
                <a:latin typeface="29LT Bukra Semi Condensed Bold" panose="020B0604020202020204" charset="-78"/>
                <a:cs typeface="29LT Bukra Semi Condensed Bold" panose="020B0604020202020204" charset="-78"/>
              </a:rPr>
              <a:t>Instituto Superior Politécnico do Bié</a:t>
            </a:r>
            <a:br>
              <a:rPr lang="pt-PT" altLang="en-US" sz="4000" dirty="0" smtClean="0">
                <a:solidFill>
                  <a:srgbClr val="05080B"/>
                </a:solidFill>
                <a:latin typeface="29LT Bukra Semi Condensed Bold" panose="020B0604020202020204" charset="-78"/>
                <a:cs typeface="29LT Bukra Semi Condensed Bold" panose="020B0604020202020204" charset="-78"/>
              </a:rPr>
            </a:br>
            <a:r>
              <a:rPr lang="pt-PT" altLang="en-US" sz="4000" dirty="0" smtClean="0">
                <a:solidFill>
                  <a:srgbClr val="05080B"/>
                </a:solidFill>
                <a:latin typeface="29LT Bukra Semi Condensed Bold" panose="020B0604020202020204" charset="-78"/>
                <a:cs typeface="29LT Bukra Semi Condensed Bold" panose="020B0604020202020204" charset="-78"/>
              </a:rPr>
              <a:t>Departamento de Engenharias</a:t>
            </a:r>
            <a:br>
              <a:rPr lang="pt-PT" altLang="en-US" sz="4000" dirty="0" smtClean="0">
                <a:solidFill>
                  <a:srgbClr val="05080B"/>
                </a:solidFill>
                <a:latin typeface="29LT Bukra Semi Condensed Bold" panose="020B0604020202020204" charset="-78"/>
                <a:cs typeface="29LT Bukra Semi Condensed Bold" panose="020B0604020202020204" charset="-78"/>
              </a:rPr>
            </a:br>
            <a:r>
              <a:rPr lang="pt-PT" altLang="en-US" sz="4000" dirty="0" smtClean="0">
                <a:solidFill>
                  <a:srgbClr val="05080B"/>
                </a:solidFill>
                <a:latin typeface="29LT Bukra Semi Condensed Bold" panose="020B0604020202020204" charset="-78"/>
                <a:cs typeface="29LT Bukra Semi Condensed Bold" panose="020B0604020202020204" charset="-78"/>
              </a:rPr>
              <a:t>Curso de Engenharia Informática</a:t>
            </a:r>
            <a:r>
              <a:rPr lang="pt-PT" sz="2000" dirty="0" smtClean="0">
                <a:solidFill>
                  <a:srgbClr val="05080B"/>
                </a:solidFill>
                <a:latin typeface="29LT Bukra Semi Condensed Bold" panose="020B0604020202020204" charset="-78"/>
                <a:cs typeface="29LT Bukra Semi Condensed Bold" panose="020B0604020202020204" charset="-78"/>
              </a:rPr>
              <a:t/>
            </a:r>
            <a:br>
              <a:rPr lang="pt-PT" sz="2000" dirty="0" smtClean="0">
                <a:solidFill>
                  <a:srgbClr val="05080B"/>
                </a:solidFill>
                <a:latin typeface="29LT Bukra Semi Condensed Bold" panose="020B0604020202020204" charset="-78"/>
                <a:cs typeface="29LT Bukra Semi Condensed Bold" panose="020B0604020202020204" charset="-78"/>
              </a:rPr>
            </a:br>
            <a:r>
              <a:rPr lang="pt-PT" altLang="x-none" sz="2000" dirty="0" smtClean="0">
                <a:solidFill>
                  <a:srgbClr val="05080B"/>
                </a:solidFill>
                <a:latin typeface="29LT Bukra Semi Condensed Bold" panose="020B0604020202020204" charset="-78"/>
                <a:cs typeface="29LT Bukra Semi Condensed Bold" panose="020B0604020202020204" charset="-78"/>
              </a:rPr>
              <a:t/>
            </a:r>
            <a:br>
              <a:rPr lang="pt-PT" altLang="x-none" sz="2000" dirty="0" smtClean="0">
                <a:solidFill>
                  <a:srgbClr val="05080B"/>
                </a:solidFill>
                <a:latin typeface="29LT Bukra Semi Condensed Bold" panose="020B0604020202020204" charset="-78"/>
                <a:cs typeface="29LT Bukra Semi Condensed Bold" panose="020B0604020202020204" charset="-78"/>
              </a:rPr>
            </a:br>
            <a:r>
              <a:rPr lang="pt-PT" sz="2000" dirty="0" smtClean="0">
                <a:solidFill>
                  <a:schemeClr val="tx1">
                    <a:lumMod val="50000"/>
                  </a:schemeClr>
                </a:solidFill>
              </a:rPr>
              <a:t/>
            </a:r>
            <a:br>
              <a:rPr lang="pt-PT" sz="2000" dirty="0" smtClean="0">
                <a:solidFill>
                  <a:schemeClr val="tx1">
                    <a:lumMod val="50000"/>
                  </a:schemeClr>
                </a:solidFill>
              </a:rPr>
            </a:br>
            <a:r>
              <a:rPr lang="pt-PT" sz="2000" dirty="0" smtClean="0"/>
              <a:t/>
            </a:r>
            <a:br>
              <a:rPr lang="pt-PT" sz="2000" dirty="0" smtClean="0"/>
            </a:br>
            <a:r>
              <a:rPr lang="pt-PT" sz="2000" dirty="0" smtClean="0">
                <a:solidFill>
                  <a:schemeClr val="tx1">
                    <a:lumMod val="50000"/>
                  </a:schemeClr>
                </a:solidFill>
              </a:rPr>
              <a:t/>
            </a:r>
            <a:br>
              <a:rPr lang="pt-PT" sz="2000" dirty="0" smtClean="0">
                <a:solidFill>
                  <a:schemeClr val="tx1">
                    <a:lumMod val="50000"/>
                  </a:schemeClr>
                </a:solidFill>
              </a:rPr>
            </a:br>
            <a:r>
              <a:rPr lang="pt-PT" sz="2000" dirty="0" smtClean="0"/>
              <a:t/>
            </a:r>
            <a:br>
              <a:rPr lang="pt-PT" sz="2000" dirty="0" smtClean="0"/>
            </a:br>
            <a:endParaRPr lang="pt-PT"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4" name="Freeform 4"/>
          <p:cNvSpPr/>
          <p:nvPr/>
        </p:nvSpPr>
        <p:spPr>
          <a:xfrm>
            <a:off x="15085033" y="-20574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5" name="Freeform 5"/>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6" name="TextBox 6"/>
          <p:cNvSpPr txBox="1"/>
          <p:nvPr/>
        </p:nvSpPr>
        <p:spPr>
          <a:xfrm>
            <a:off x="2961755" y="1103280"/>
            <a:ext cx="12364491"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Desenvolvimento</a:t>
            </a:r>
          </a:p>
        </p:txBody>
      </p:sp>
      <p:sp>
        <p:nvSpPr>
          <p:cNvPr id="7" name="TextBox 7"/>
          <p:cNvSpPr txBox="1"/>
          <p:nvPr/>
        </p:nvSpPr>
        <p:spPr>
          <a:xfrm>
            <a:off x="2623194" y="7949484"/>
            <a:ext cx="13895434" cy="1100189"/>
          </a:xfrm>
          <a:prstGeom prst="rect">
            <a:avLst/>
          </a:prstGeom>
        </p:spPr>
        <p:txBody>
          <a:bodyPr lIns="0" tIns="0" rIns="0" bIns="0" rtlCol="0" anchor="t">
            <a:spAutoFit/>
          </a:bodyPr>
          <a:lstStyle/>
          <a:p>
            <a:pPr marL="0" lvl="0" indent="0" algn="ctr">
              <a:lnSpc>
                <a:spcPts val="4459"/>
              </a:lnSpc>
            </a:pPr>
            <a:r>
              <a:rPr lang="en-US" sz="3185" b="1">
                <a:solidFill>
                  <a:srgbClr val="042B4C"/>
                </a:solidFill>
                <a:latin typeface="Canva Sans Bold"/>
                <a:ea typeface="Canva Sans Bold"/>
                <a:cs typeface="Canva Sans Bold"/>
                <a:sym typeface="Canva Sans Bold"/>
              </a:rPr>
              <a:t>Lorem ipsum dolor sit amet, consectetur adipiscing elit. Suspendisse laoreet dolor sapien, ac volutpat diam faucibus sed.</a:t>
            </a:r>
          </a:p>
        </p:txBody>
      </p:sp>
      <p:sp>
        <p:nvSpPr>
          <p:cNvPr id="8" name="TextBox 8"/>
          <p:cNvSpPr txBox="1"/>
          <p:nvPr/>
        </p:nvSpPr>
        <p:spPr>
          <a:xfrm>
            <a:off x="1538391" y="3554329"/>
            <a:ext cx="16065039" cy="4049715"/>
          </a:xfrm>
          <a:prstGeom prst="rect">
            <a:avLst/>
          </a:prstGeom>
        </p:spPr>
        <p:txBody>
          <a:bodyPr lIns="0" tIns="0" rIns="0" bIns="0" rtlCol="0" anchor="t">
            <a:spAutoFit/>
          </a:bodyPr>
          <a:lstStyle/>
          <a:p>
            <a:pPr algn="ctr">
              <a:lnSpc>
                <a:spcPts val="4637"/>
              </a:lnSpc>
            </a:pPr>
            <a:r>
              <a:rPr lang="en-US" sz="3312">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 Mauris nisi ligula, rhoncus eget risus blandit, rutrum laoreet lectus. </a:t>
            </a:r>
          </a:p>
          <a:p>
            <a:pPr marL="0" lvl="0" indent="0" algn="ctr">
              <a:lnSpc>
                <a:spcPts val="4637"/>
              </a:lnSpc>
            </a:pPr>
            <a:r>
              <a:rPr lang="en-US" sz="3312">
                <a:solidFill>
                  <a:srgbClr val="042B4C"/>
                </a:solidFill>
                <a:latin typeface="Canva Sans"/>
                <a:ea typeface="Canva Sans"/>
                <a:cs typeface="Canva Sans"/>
                <a:sym typeface="Canva Sans"/>
              </a:rPr>
              <a:t> Maecenas imperdiet viverra risus, pharetra mattis lectus vestibulum vel. Donec sollicitudin dolor vel urna rutrum mattis. Mauris nisi ligula, rhoncus eget risus blandit, rutrum laoreet lectus.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274191" y="8254284"/>
            <a:ext cx="18836383" cy="2463403"/>
            <a:chOff x="0" y="0"/>
            <a:chExt cx="25115177" cy="3284538"/>
          </a:xfrm>
        </p:grpSpPr>
        <p:pic>
          <p:nvPicPr>
            <p:cNvPr id="4" name="Picture 4"/>
            <p:cNvPicPr>
              <a:picLocks noChangeAspect="1"/>
            </p:cNvPicPr>
            <p:nvPr/>
          </p:nvPicPr>
          <p:blipFill>
            <a:blip r:embed="rId3"/>
            <a:srcRect t="38375" b="38375"/>
            <a:stretch>
              <a:fillRect/>
            </a:stretch>
          </p:blipFill>
          <p:spPr>
            <a:xfrm>
              <a:off x="0" y="0"/>
              <a:ext cx="25115177" cy="3284538"/>
            </a:xfrm>
            <a:prstGeom prst="rect">
              <a:avLst/>
            </a:prstGeom>
          </p:spPr>
        </p:pic>
      </p:grpSp>
      <p:grpSp>
        <p:nvGrpSpPr>
          <p:cNvPr id="5" name="Group 5"/>
          <p:cNvGrpSpPr/>
          <p:nvPr/>
        </p:nvGrpSpPr>
        <p:grpSpPr>
          <a:xfrm>
            <a:off x="-4897792" y="2341704"/>
            <a:ext cx="13106968" cy="13833191"/>
            <a:chOff x="0" y="0"/>
            <a:chExt cx="17475957" cy="18444255"/>
          </a:xfrm>
        </p:grpSpPr>
        <p:grpSp>
          <p:nvGrpSpPr>
            <p:cNvPr id="6" name="Group 6"/>
            <p:cNvGrpSpPr/>
            <p:nvPr/>
          </p:nvGrpSpPr>
          <p:grpSpPr>
            <a:xfrm rot="8183246">
              <a:off x="6991387" y="301928"/>
              <a:ext cx="3096100" cy="15044598"/>
              <a:chOff x="0" y="0"/>
              <a:chExt cx="611575" cy="2971772"/>
            </a:xfrm>
          </p:grpSpPr>
          <p:sp>
            <p:nvSpPr>
              <p:cNvPr id="7" name="Freeform 7"/>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8" name="TextBox 8"/>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2831797">
              <a:off x="-2082422" y="7333476"/>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4"/>
              <a:stretch>
                <a:fillRect/>
              </a:stretch>
            </a:blipFill>
          </p:spPr>
        </p:sp>
        <p:grpSp>
          <p:nvGrpSpPr>
            <p:cNvPr id="10" name="Group 10"/>
            <p:cNvGrpSpPr/>
            <p:nvPr/>
          </p:nvGrpSpPr>
          <p:grpSpPr>
            <a:xfrm rot="8183246">
              <a:off x="6815363" y="3769248"/>
              <a:ext cx="3845230" cy="15089269"/>
              <a:chOff x="0" y="0"/>
              <a:chExt cx="759552" cy="2980596"/>
            </a:xfrm>
          </p:grpSpPr>
          <p:sp>
            <p:nvSpPr>
              <p:cNvPr id="11" name="Freeform 11"/>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296985"/>
              </a:solidFill>
            </p:spPr>
          </p:sp>
          <p:sp>
            <p:nvSpPr>
              <p:cNvPr id="12" name="TextBox 12"/>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3" name="AutoShape 13"/>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14" name="Freeform 14"/>
          <p:cNvSpPr/>
          <p:nvPr/>
        </p:nvSpPr>
        <p:spPr>
          <a:xfrm>
            <a:off x="15085033" y="-20574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sp>
      <p:sp>
        <p:nvSpPr>
          <p:cNvPr id="15" name="Freeform 15"/>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sp>
      <p:sp>
        <p:nvSpPr>
          <p:cNvPr id="16" name="TextBox 16"/>
          <p:cNvSpPr txBox="1"/>
          <p:nvPr/>
        </p:nvSpPr>
        <p:spPr>
          <a:xfrm>
            <a:off x="2365563" y="942975"/>
            <a:ext cx="13556873"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Novas tecnologias</a:t>
            </a:r>
          </a:p>
        </p:txBody>
      </p:sp>
      <p:sp>
        <p:nvSpPr>
          <p:cNvPr id="17" name="TextBox 17"/>
          <p:cNvSpPr txBox="1"/>
          <p:nvPr/>
        </p:nvSpPr>
        <p:spPr>
          <a:xfrm>
            <a:off x="2365563" y="3611997"/>
            <a:ext cx="14384045" cy="4049715"/>
          </a:xfrm>
          <a:prstGeom prst="rect">
            <a:avLst/>
          </a:prstGeom>
        </p:spPr>
        <p:txBody>
          <a:bodyPr lIns="0" tIns="0" rIns="0" bIns="0" rtlCol="0" anchor="t">
            <a:spAutoFit/>
          </a:bodyPr>
          <a:lstStyle/>
          <a:p>
            <a:pPr algn="ctr">
              <a:lnSpc>
                <a:spcPts val="4637"/>
              </a:lnSpc>
            </a:pPr>
            <a:r>
              <a:rPr lang="en-US" sz="3312">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 Mauris nisi ligula, rhoncus eget risus blandit, rutrum laoreet lectus. </a:t>
            </a:r>
          </a:p>
          <a:p>
            <a:pPr marL="0" lvl="0" indent="0" algn="ctr">
              <a:lnSpc>
                <a:spcPts val="4637"/>
              </a:lnSpc>
            </a:pPr>
            <a:r>
              <a:rPr lang="en-US" sz="3312">
                <a:solidFill>
                  <a:srgbClr val="042B4C"/>
                </a:solidFill>
                <a:latin typeface="Canva Sans"/>
                <a:ea typeface="Canva Sans"/>
                <a:cs typeface="Canva Sans"/>
                <a:sym typeface="Canva Sans"/>
              </a:rPr>
              <a:t> Maecenas imperdiet viverra risus, pharetra mattis lectus vestibulum vel. Donec sollicitudin dolor vel urna rutrum mattis.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4" name="Freeform 4"/>
          <p:cNvSpPr/>
          <p:nvPr/>
        </p:nvSpPr>
        <p:spPr>
          <a:xfrm>
            <a:off x="15085033" y="-20574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5" name="Freeform 5"/>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grpSp>
        <p:nvGrpSpPr>
          <p:cNvPr id="6" name="Group 6"/>
          <p:cNvGrpSpPr/>
          <p:nvPr/>
        </p:nvGrpSpPr>
        <p:grpSpPr>
          <a:xfrm rot="592807">
            <a:off x="14700204" y="1235502"/>
            <a:ext cx="3327030" cy="332703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t="-25046" b="-25046"/>
              </a:stretch>
            </a:blipFill>
          </p:spPr>
        </p:sp>
      </p:grpSp>
      <p:sp>
        <p:nvSpPr>
          <p:cNvPr id="8" name="TextBox 8"/>
          <p:cNvSpPr txBox="1"/>
          <p:nvPr/>
        </p:nvSpPr>
        <p:spPr>
          <a:xfrm>
            <a:off x="2365563" y="942975"/>
            <a:ext cx="13556873"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Evolução</a:t>
            </a:r>
          </a:p>
        </p:txBody>
      </p:sp>
      <p:sp>
        <p:nvSpPr>
          <p:cNvPr id="9" name="TextBox 9"/>
          <p:cNvSpPr txBox="1"/>
          <p:nvPr/>
        </p:nvSpPr>
        <p:spPr>
          <a:xfrm>
            <a:off x="448927" y="4113391"/>
            <a:ext cx="2233211" cy="4524729"/>
          </a:xfrm>
          <a:prstGeom prst="rect">
            <a:avLst/>
          </a:prstGeom>
        </p:spPr>
        <p:txBody>
          <a:bodyPr lIns="0" tIns="0" rIns="0" bIns="0" rtlCol="0" anchor="t">
            <a:spAutoFit/>
          </a:bodyPr>
          <a:lstStyle/>
          <a:p>
            <a:pPr algn="ctr">
              <a:lnSpc>
                <a:spcPts val="26340"/>
              </a:lnSpc>
            </a:pPr>
            <a:r>
              <a:rPr lang="en-US" sz="28322" b="1">
                <a:solidFill>
                  <a:srgbClr val="0E497A"/>
                </a:solidFill>
                <a:latin typeface="29LT Bukra Semi Condensed Bold"/>
                <a:ea typeface="29LT Bukra Semi Condensed Bold"/>
                <a:cs typeface="29LT Bukra Semi Condensed Bold"/>
                <a:sym typeface="29LT Bukra Semi Condensed Bold"/>
              </a:rPr>
              <a:t>1</a:t>
            </a:r>
          </a:p>
        </p:txBody>
      </p:sp>
      <p:sp>
        <p:nvSpPr>
          <p:cNvPr id="10" name="TextBox 10"/>
          <p:cNvSpPr txBox="1"/>
          <p:nvPr/>
        </p:nvSpPr>
        <p:spPr>
          <a:xfrm>
            <a:off x="2623194" y="4372195"/>
            <a:ext cx="11068341" cy="3980535"/>
          </a:xfrm>
          <a:prstGeom prst="rect">
            <a:avLst/>
          </a:prstGeom>
        </p:spPr>
        <p:txBody>
          <a:bodyPr lIns="0" tIns="0" rIns="0" bIns="0" rtlCol="0" anchor="t">
            <a:spAutoFit/>
          </a:bodyPr>
          <a:lstStyle/>
          <a:p>
            <a:pPr marL="0" lvl="0" indent="0" algn="ctr">
              <a:lnSpc>
                <a:spcPts val="5300"/>
              </a:lnSpc>
            </a:pPr>
            <a:r>
              <a:rPr lang="en-US" sz="3786">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a:t>
            </a:r>
          </a:p>
        </p:txBody>
      </p:sp>
      <p:grpSp>
        <p:nvGrpSpPr>
          <p:cNvPr id="11" name="Group 11"/>
          <p:cNvGrpSpPr/>
          <p:nvPr/>
        </p:nvGrpSpPr>
        <p:grpSpPr>
          <a:xfrm rot="-420953">
            <a:off x="14258922" y="4495405"/>
            <a:ext cx="3327030" cy="332703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l="-50375"/>
              </a:stretch>
            </a:blipFill>
          </p:spPr>
        </p:sp>
      </p:grpSp>
      <p:grpSp>
        <p:nvGrpSpPr>
          <p:cNvPr id="13" name="Group 13"/>
          <p:cNvGrpSpPr/>
          <p:nvPr/>
        </p:nvGrpSpPr>
        <p:grpSpPr>
          <a:xfrm rot="742812">
            <a:off x="14757409" y="7791205"/>
            <a:ext cx="3327030" cy="332703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l="-16666" r="-16666"/>
              </a:stretch>
            </a:blipFill>
          </p:spPr>
        </p:sp>
      </p:grpSp>
      <p:sp>
        <p:nvSpPr>
          <p:cNvPr id="15" name="TextBox 15"/>
          <p:cNvSpPr txBox="1"/>
          <p:nvPr/>
        </p:nvSpPr>
        <p:spPr>
          <a:xfrm>
            <a:off x="4336713" y="3292112"/>
            <a:ext cx="8448149" cy="792703"/>
          </a:xfrm>
          <a:prstGeom prst="rect">
            <a:avLst/>
          </a:prstGeom>
        </p:spPr>
        <p:txBody>
          <a:bodyPr lIns="0" tIns="0" rIns="0" bIns="0" rtlCol="0" anchor="t">
            <a:spAutoFit/>
          </a:bodyPr>
          <a:lstStyle/>
          <a:p>
            <a:pPr algn="ctr">
              <a:lnSpc>
                <a:spcPts val="4622"/>
              </a:lnSpc>
            </a:pPr>
            <a:r>
              <a:rPr lang="en-US" sz="4970" b="1">
                <a:solidFill>
                  <a:srgbClr val="0E497A"/>
                </a:solidFill>
                <a:latin typeface="29LT Bukra Semi Condensed Bold"/>
                <a:ea typeface="29LT Bukra Semi Condensed Bold"/>
                <a:cs typeface="29LT Bukra Semi Condensed Bold"/>
                <a:sym typeface="29LT Bukra Semi Condensed Bold"/>
              </a:rPr>
              <a:t>Evolução 1</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4" name="Freeform 4"/>
          <p:cNvSpPr/>
          <p:nvPr/>
        </p:nvSpPr>
        <p:spPr>
          <a:xfrm>
            <a:off x="15085033" y="-20574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5" name="Freeform 5"/>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6" name="TextBox 6"/>
          <p:cNvSpPr txBox="1"/>
          <p:nvPr/>
        </p:nvSpPr>
        <p:spPr>
          <a:xfrm>
            <a:off x="2365563" y="942975"/>
            <a:ext cx="13556873"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Evolução</a:t>
            </a:r>
          </a:p>
        </p:txBody>
      </p:sp>
      <p:sp>
        <p:nvSpPr>
          <p:cNvPr id="7" name="TextBox 7"/>
          <p:cNvSpPr txBox="1"/>
          <p:nvPr/>
        </p:nvSpPr>
        <p:spPr>
          <a:xfrm>
            <a:off x="2961755" y="5067300"/>
            <a:ext cx="6861585" cy="1292828"/>
          </a:xfrm>
          <a:prstGeom prst="rect">
            <a:avLst/>
          </a:prstGeom>
        </p:spPr>
        <p:txBody>
          <a:bodyPr lIns="0" tIns="0" rIns="0" bIns="0" rtlCol="0" anchor="t">
            <a:spAutoFit/>
          </a:bodyPr>
          <a:lstStyle/>
          <a:p>
            <a:pPr marL="0" lvl="0" indent="0" algn="ctr">
              <a:lnSpc>
                <a:spcPts val="5199"/>
              </a:lnSpc>
            </a:pPr>
            <a:r>
              <a:rPr lang="en-US" sz="3714" b="1">
                <a:solidFill>
                  <a:srgbClr val="042B4C"/>
                </a:solidFill>
                <a:latin typeface="Canva Sans Bold"/>
                <a:ea typeface="Canva Sans Bold"/>
                <a:cs typeface="Canva Sans Bold"/>
                <a:sym typeface="Canva Sans Bold"/>
              </a:rPr>
              <a:t>Lorem ipsum dolor sit amet, consectetur adipiscing elit. </a:t>
            </a:r>
          </a:p>
        </p:txBody>
      </p:sp>
      <p:sp>
        <p:nvSpPr>
          <p:cNvPr id="8" name="TextBox 8"/>
          <p:cNvSpPr txBox="1"/>
          <p:nvPr/>
        </p:nvSpPr>
        <p:spPr>
          <a:xfrm>
            <a:off x="3943884" y="3917064"/>
            <a:ext cx="4243880" cy="792703"/>
          </a:xfrm>
          <a:prstGeom prst="rect">
            <a:avLst/>
          </a:prstGeom>
        </p:spPr>
        <p:txBody>
          <a:bodyPr lIns="0" tIns="0" rIns="0" bIns="0" rtlCol="0" anchor="t">
            <a:spAutoFit/>
          </a:bodyPr>
          <a:lstStyle/>
          <a:p>
            <a:pPr algn="ctr">
              <a:lnSpc>
                <a:spcPts val="4622"/>
              </a:lnSpc>
            </a:pPr>
            <a:r>
              <a:rPr lang="en-US" sz="4970" b="1">
                <a:solidFill>
                  <a:srgbClr val="0E497A"/>
                </a:solidFill>
                <a:latin typeface="29LT Bukra Semi Condensed Bold"/>
                <a:ea typeface="29LT Bukra Semi Condensed Bold"/>
                <a:cs typeface="29LT Bukra Semi Condensed Bold"/>
                <a:sym typeface="29LT Bukra Semi Condensed Bold"/>
              </a:rPr>
              <a:t>Evolução </a:t>
            </a:r>
          </a:p>
        </p:txBody>
      </p:sp>
      <p:sp>
        <p:nvSpPr>
          <p:cNvPr id="9" name="TextBox 9"/>
          <p:cNvSpPr txBox="1"/>
          <p:nvPr/>
        </p:nvSpPr>
        <p:spPr>
          <a:xfrm>
            <a:off x="11678557" y="3917064"/>
            <a:ext cx="4243880" cy="792703"/>
          </a:xfrm>
          <a:prstGeom prst="rect">
            <a:avLst/>
          </a:prstGeom>
        </p:spPr>
        <p:txBody>
          <a:bodyPr lIns="0" tIns="0" rIns="0" bIns="0" rtlCol="0" anchor="t">
            <a:spAutoFit/>
          </a:bodyPr>
          <a:lstStyle/>
          <a:p>
            <a:pPr algn="ctr">
              <a:lnSpc>
                <a:spcPts val="4622"/>
              </a:lnSpc>
            </a:pPr>
            <a:r>
              <a:rPr lang="en-US" sz="4970" b="1">
                <a:solidFill>
                  <a:srgbClr val="0E497A"/>
                </a:solidFill>
                <a:latin typeface="29LT Bukra Semi Condensed Bold"/>
                <a:ea typeface="29LT Bukra Semi Condensed Bold"/>
                <a:cs typeface="29LT Bukra Semi Condensed Bold"/>
                <a:sym typeface="29LT Bukra Semi Condensed Bold"/>
              </a:rPr>
              <a:t>Evolução</a:t>
            </a:r>
          </a:p>
        </p:txBody>
      </p:sp>
      <p:sp>
        <p:nvSpPr>
          <p:cNvPr id="10" name="TextBox 10"/>
          <p:cNvSpPr txBox="1"/>
          <p:nvPr/>
        </p:nvSpPr>
        <p:spPr>
          <a:xfrm>
            <a:off x="9976286" y="5068939"/>
            <a:ext cx="7283014" cy="1292828"/>
          </a:xfrm>
          <a:prstGeom prst="rect">
            <a:avLst/>
          </a:prstGeom>
        </p:spPr>
        <p:txBody>
          <a:bodyPr lIns="0" tIns="0" rIns="0" bIns="0" rtlCol="0" anchor="t">
            <a:spAutoFit/>
          </a:bodyPr>
          <a:lstStyle/>
          <a:p>
            <a:pPr marL="0" lvl="0" indent="0" algn="ctr">
              <a:lnSpc>
                <a:spcPts val="5199"/>
              </a:lnSpc>
            </a:pPr>
            <a:r>
              <a:rPr lang="en-US" sz="3714" b="1">
                <a:solidFill>
                  <a:srgbClr val="042B4C"/>
                </a:solidFill>
                <a:latin typeface="Canva Sans Bold"/>
                <a:ea typeface="Canva Sans Bold"/>
                <a:cs typeface="Canva Sans Bold"/>
                <a:sym typeface="Canva Sans Bold"/>
              </a:rPr>
              <a:t>Lorem ipsum dolor sit amet, consectetur adipiscing elit. </a:t>
            </a:r>
          </a:p>
        </p:txBody>
      </p:sp>
      <p:sp>
        <p:nvSpPr>
          <p:cNvPr id="11" name="TextBox 11"/>
          <p:cNvSpPr txBox="1"/>
          <p:nvPr/>
        </p:nvSpPr>
        <p:spPr>
          <a:xfrm>
            <a:off x="9976286" y="6731603"/>
            <a:ext cx="7239537" cy="2306640"/>
          </a:xfrm>
          <a:prstGeom prst="rect">
            <a:avLst/>
          </a:prstGeom>
        </p:spPr>
        <p:txBody>
          <a:bodyPr lIns="0" tIns="0" rIns="0" bIns="0" rtlCol="0" anchor="t">
            <a:spAutoFit/>
          </a:bodyPr>
          <a:lstStyle/>
          <a:p>
            <a:pPr marL="0" lvl="0" indent="0" algn="ctr">
              <a:lnSpc>
                <a:spcPts val="4637"/>
              </a:lnSpc>
              <a:spcBef>
                <a:spcPct val="0"/>
              </a:spcBef>
            </a:pPr>
            <a:r>
              <a:rPr lang="en-US" sz="3312" u="none" strike="noStrike">
                <a:solidFill>
                  <a:srgbClr val="042B4C"/>
                </a:solidFill>
                <a:latin typeface="Canva Sans"/>
                <a:ea typeface="Canva Sans"/>
                <a:cs typeface="Canva Sans"/>
                <a:sym typeface="Canva Sans"/>
              </a:rPr>
              <a:t>Lorem ipsum dolor sit amet, consectetur adipiscing elit. Suspendisse laoreet dolor sapien, ac volutpat diam faucibus sed.</a:t>
            </a:r>
          </a:p>
        </p:txBody>
      </p:sp>
      <p:sp>
        <p:nvSpPr>
          <p:cNvPr id="12" name="TextBox 12"/>
          <p:cNvSpPr txBox="1"/>
          <p:nvPr/>
        </p:nvSpPr>
        <p:spPr>
          <a:xfrm>
            <a:off x="601327" y="4265791"/>
            <a:ext cx="2233211" cy="4524729"/>
          </a:xfrm>
          <a:prstGeom prst="rect">
            <a:avLst/>
          </a:prstGeom>
        </p:spPr>
        <p:txBody>
          <a:bodyPr lIns="0" tIns="0" rIns="0" bIns="0" rtlCol="0" anchor="t">
            <a:spAutoFit/>
          </a:bodyPr>
          <a:lstStyle/>
          <a:p>
            <a:pPr algn="ctr">
              <a:lnSpc>
                <a:spcPts val="26340"/>
              </a:lnSpc>
            </a:pPr>
            <a:r>
              <a:rPr lang="en-US" sz="28322" b="1">
                <a:solidFill>
                  <a:srgbClr val="0E497A"/>
                </a:solidFill>
                <a:latin typeface="29LT Bukra Semi Condensed Bold"/>
                <a:ea typeface="29LT Bukra Semi Condensed Bold"/>
                <a:cs typeface="29LT Bukra Semi Condensed Bold"/>
                <a:sym typeface="29LT Bukra Semi Condensed Bold"/>
              </a:rPr>
              <a:t>2</a:t>
            </a:r>
          </a:p>
        </p:txBody>
      </p:sp>
      <p:sp>
        <p:nvSpPr>
          <p:cNvPr id="13" name="TextBox 13"/>
          <p:cNvSpPr txBox="1"/>
          <p:nvPr/>
        </p:nvSpPr>
        <p:spPr>
          <a:xfrm>
            <a:off x="2365563" y="6731603"/>
            <a:ext cx="7083946" cy="2306640"/>
          </a:xfrm>
          <a:prstGeom prst="rect">
            <a:avLst/>
          </a:prstGeom>
        </p:spPr>
        <p:txBody>
          <a:bodyPr lIns="0" tIns="0" rIns="0" bIns="0" rtlCol="0" anchor="t">
            <a:spAutoFit/>
          </a:bodyPr>
          <a:lstStyle/>
          <a:p>
            <a:pPr marL="0" lvl="0" indent="0" algn="ctr">
              <a:lnSpc>
                <a:spcPts val="4637"/>
              </a:lnSpc>
            </a:pPr>
            <a:r>
              <a:rPr lang="en-US" sz="3312">
                <a:solidFill>
                  <a:srgbClr val="042B4C"/>
                </a:solidFill>
                <a:latin typeface="Canva Sans"/>
                <a:ea typeface="Canva Sans"/>
                <a:cs typeface="Canva Sans"/>
                <a:sym typeface="Canva Sans"/>
              </a:rPr>
              <a:t>Lorem ipsum dolor sit amet, consectetur adipiscing elit. Suspendisse laoreet dolor sapien, ac volutpat diam faucibus sed.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0613173" y="-5116547"/>
            <a:ext cx="12739640" cy="14145964"/>
            <a:chOff x="0" y="0"/>
            <a:chExt cx="16986187" cy="18861285"/>
          </a:xfrm>
        </p:grpSpPr>
        <p:grpSp>
          <p:nvGrpSpPr>
            <p:cNvPr id="4" name="Group 4"/>
            <p:cNvGrpSpPr/>
            <p:nvPr/>
          </p:nvGrpSpPr>
          <p:grpSpPr>
            <a:xfrm rot="-2362977">
              <a:off x="6337534" y="3236499"/>
              <a:ext cx="3096100" cy="15044598"/>
              <a:chOff x="0" y="0"/>
              <a:chExt cx="611575" cy="2971772"/>
            </a:xfrm>
          </p:grpSpPr>
          <p:sp>
            <p:nvSpPr>
              <p:cNvPr id="5" name="Freeform 5"/>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6" name="TextBox 6"/>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2955397">
              <a:off x="-2327307" y="7541991"/>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3"/>
              <a:stretch>
                <a:fillRect/>
              </a:stretch>
            </a:blipFill>
          </p:spPr>
        </p:sp>
        <p:grpSp>
          <p:nvGrpSpPr>
            <p:cNvPr id="8" name="Group 8"/>
            <p:cNvGrpSpPr/>
            <p:nvPr/>
          </p:nvGrpSpPr>
          <p:grpSpPr>
            <a:xfrm rot="-2362977">
              <a:off x="8310488" y="1886008"/>
              <a:ext cx="3845230" cy="15089269"/>
              <a:chOff x="0" y="0"/>
              <a:chExt cx="759552" cy="2980596"/>
            </a:xfrm>
          </p:grpSpPr>
          <p:sp>
            <p:nvSpPr>
              <p:cNvPr id="9" name="Freeform 9"/>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3486AA"/>
              </a:solidFill>
            </p:spPr>
          </p:sp>
          <p:sp>
            <p:nvSpPr>
              <p:cNvPr id="10" name="TextBox 10"/>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1" name="AutoShape 11"/>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12" name="Freeform 12"/>
          <p:cNvSpPr/>
          <p:nvPr/>
        </p:nvSpPr>
        <p:spPr>
          <a:xfrm>
            <a:off x="13748170" y="9191342"/>
            <a:ext cx="4348534" cy="4114800"/>
          </a:xfrm>
          <a:custGeom>
            <a:avLst/>
            <a:gdLst/>
            <a:ahLst/>
            <a:cxnLst/>
            <a:rect l="l" t="t" r="r" b="b"/>
            <a:pathLst>
              <a:path w="4348534" h="4114800">
                <a:moveTo>
                  <a:pt x="0" y="0"/>
                </a:moveTo>
                <a:lnTo>
                  <a:pt x="4348533" y="0"/>
                </a:lnTo>
                <a:lnTo>
                  <a:pt x="4348533"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a:ln cap="sq">
            <a:noFill/>
            <a:prstDash val="solid"/>
            <a:miter/>
          </a:ln>
        </p:spPr>
      </p:sp>
      <p:sp>
        <p:nvSpPr>
          <p:cNvPr id="13" name="Freeform 13"/>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a:ln cap="sq">
            <a:noFill/>
            <a:prstDash val="solid"/>
            <a:miter/>
          </a:ln>
        </p:spPr>
      </p:sp>
      <p:sp>
        <p:nvSpPr>
          <p:cNvPr id="14" name="TextBox 14"/>
          <p:cNvSpPr txBox="1"/>
          <p:nvPr/>
        </p:nvSpPr>
        <p:spPr>
          <a:xfrm>
            <a:off x="2365563" y="942975"/>
            <a:ext cx="13556873"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Conclusão</a:t>
            </a:r>
          </a:p>
        </p:txBody>
      </p:sp>
      <p:sp>
        <p:nvSpPr>
          <p:cNvPr id="15" name="TextBox 15"/>
          <p:cNvSpPr txBox="1"/>
          <p:nvPr/>
        </p:nvSpPr>
        <p:spPr>
          <a:xfrm>
            <a:off x="1488151" y="5219742"/>
            <a:ext cx="15114411" cy="4056375"/>
          </a:xfrm>
          <a:prstGeom prst="rect">
            <a:avLst/>
          </a:prstGeom>
        </p:spPr>
        <p:txBody>
          <a:bodyPr lIns="0" tIns="0" rIns="0" bIns="0" rtlCol="0" anchor="t">
            <a:spAutoFit/>
          </a:bodyPr>
          <a:lstStyle/>
          <a:p>
            <a:pPr marL="0" lvl="0" indent="0" algn="ctr">
              <a:lnSpc>
                <a:spcPts val="5440"/>
              </a:lnSpc>
            </a:pPr>
            <a:r>
              <a:rPr lang="en-US" sz="3886">
                <a:solidFill>
                  <a:srgbClr val="042B4C"/>
                </a:solidFill>
                <a:latin typeface="Canva Sans"/>
                <a:ea typeface="Canva Sans"/>
                <a:cs typeface="Canva Sans"/>
                <a:sym typeface="Canva Sans"/>
              </a:rPr>
              <a:t>Lorem ipsum dolor sit amet, consectetur adipiscing elit. Suspendisse laoreet dolor sapien, ac volutpat diam faucibus sed. Maecenas imperdiet viverra risus, pharetra mattis lectus vestibulum vel. Donec sollicitudin dolor vel urna rutrum mattis. Mauris nisi ligula, rhoncus eget risus blandit, rutrum laoreet lectus.</a:t>
            </a:r>
          </a:p>
        </p:txBody>
      </p:sp>
      <p:sp>
        <p:nvSpPr>
          <p:cNvPr id="16" name="TextBox 16"/>
          <p:cNvSpPr txBox="1"/>
          <p:nvPr/>
        </p:nvSpPr>
        <p:spPr>
          <a:xfrm>
            <a:off x="2365563" y="3418476"/>
            <a:ext cx="13896936" cy="1180834"/>
          </a:xfrm>
          <a:prstGeom prst="rect">
            <a:avLst/>
          </a:prstGeom>
        </p:spPr>
        <p:txBody>
          <a:bodyPr lIns="0" tIns="0" rIns="0" bIns="0" rtlCol="0" anchor="t">
            <a:spAutoFit/>
          </a:bodyPr>
          <a:lstStyle/>
          <a:p>
            <a:pPr marL="0" lvl="0" indent="0" algn="ctr">
              <a:lnSpc>
                <a:spcPts val="4739"/>
              </a:lnSpc>
            </a:pPr>
            <a:r>
              <a:rPr lang="en-US" sz="3385" b="1">
                <a:solidFill>
                  <a:srgbClr val="042B4C"/>
                </a:solidFill>
                <a:latin typeface="Canva Sans Bold"/>
                <a:ea typeface="Canva Sans Bold"/>
                <a:cs typeface="Canva Sans Bold"/>
                <a:sym typeface="Canva Sans Bold"/>
              </a:rPr>
              <a:t>Lorem ipsum dolor sit amet, consectetur adipiscing elit. Suspendisse laoreet dolor sapien, ac volutpat diam faucibus sed.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10613173" y="-5116547"/>
            <a:ext cx="12739640" cy="14145964"/>
            <a:chOff x="0" y="0"/>
            <a:chExt cx="16986187" cy="18861285"/>
          </a:xfrm>
        </p:grpSpPr>
        <p:grpSp>
          <p:nvGrpSpPr>
            <p:cNvPr id="4" name="Group 4"/>
            <p:cNvGrpSpPr/>
            <p:nvPr/>
          </p:nvGrpSpPr>
          <p:grpSpPr>
            <a:xfrm rot="-2362977">
              <a:off x="6337534" y="3236499"/>
              <a:ext cx="3096100" cy="15044598"/>
              <a:chOff x="0" y="0"/>
              <a:chExt cx="611575" cy="2971772"/>
            </a:xfrm>
          </p:grpSpPr>
          <p:sp>
            <p:nvSpPr>
              <p:cNvPr id="5" name="Freeform 5"/>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6" name="TextBox 6"/>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2955397">
              <a:off x="-2327307" y="7541991"/>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3"/>
              <a:stretch>
                <a:fillRect/>
              </a:stretch>
            </a:blipFill>
          </p:spPr>
        </p:sp>
        <p:grpSp>
          <p:nvGrpSpPr>
            <p:cNvPr id="8" name="Group 8"/>
            <p:cNvGrpSpPr/>
            <p:nvPr/>
          </p:nvGrpSpPr>
          <p:grpSpPr>
            <a:xfrm rot="-2362977">
              <a:off x="8310488" y="1886008"/>
              <a:ext cx="3845230" cy="15089269"/>
              <a:chOff x="0" y="0"/>
              <a:chExt cx="759552" cy="2980596"/>
            </a:xfrm>
          </p:grpSpPr>
          <p:sp>
            <p:nvSpPr>
              <p:cNvPr id="9" name="Freeform 9"/>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3486AA"/>
              </a:solidFill>
            </p:spPr>
          </p:sp>
          <p:sp>
            <p:nvSpPr>
              <p:cNvPr id="10" name="TextBox 10"/>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grpSp>
        <p:nvGrpSpPr>
          <p:cNvPr id="11" name="Group 11"/>
          <p:cNvGrpSpPr/>
          <p:nvPr/>
        </p:nvGrpSpPr>
        <p:grpSpPr>
          <a:xfrm>
            <a:off x="-4897792" y="2341704"/>
            <a:ext cx="13106968" cy="13833191"/>
            <a:chOff x="0" y="0"/>
            <a:chExt cx="17475957" cy="18444255"/>
          </a:xfrm>
        </p:grpSpPr>
        <p:grpSp>
          <p:nvGrpSpPr>
            <p:cNvPr id="12" name="Group 12"/>
            <p:cNvGrpSpPr/>
            <p:nvPr/>
          </p:nvGrpSpPr>
          <p:grpSpPr>
            <a:xfrm rot="8183246">
              <a:off x="6991387" y="301928"/>
              <a:ext cx="3096100" cy="15044598"/>
              <a:chOff x="0" y="0"/>
              <a:chExt cx="611575" cy="2971772"/>
            </a:xfrm>
          </p:grpSpPr>
          <p:sp>
            <p:nvSpPr>
              <p:cNvPr id="13" name="Freeform 13"/>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14" name="TextBox 14"/>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2831797">
              <a:off x="-2082422" y="7333476"/>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3"/>
              <a:stretch>
                <a:fillRect/>
              </a:stretch>
            </a:blipFill>
          </p:spPr>
        </p:sp>
        <p:grpSp>
          <p:nvGrpSpPr>
            <p:cNvPr id="16" name="Group 16"/>
            <p:cNvGrpSpPr/>
            <p:nvPr/>
          </p:nvGrpSpPr>
          <p:grpSpPr>
            <a:xfrm rot="8183246">
              <a:off x="6815363" y="3769248"/>
              <a:ext cx="3845230" cy="15089269"/>
              <a:chOff x="0" y="0"/>
              <a:chExt cx="759552" cy="2980596"/>
            </a:xfrm>
          </p:grpSpPr>
          <p:sp>
            <p:nvSpPr>
              <p:cNvPr id="17" name="Freeform 17"/>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296985"/>
              </a:solidFill>
            </p:spPr>
          </p:sp>
          <p:sp>
            <p:nvSpPr>
              <p:cNvPr id="18" name="TextBox 18"/>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9" name="AutoShape 19"/>
          <p:cNvSpPr/>
          <p:nvPr/>
        </p:nvSpPr>
        <p:spPr>
          <a:xfrm>
            <a:off x="2961755" y="2899017"/>
            <a:ext cx="12401445" cy="0"/>
          </a:xfrm>
          <a:prstGeom prst="line">
            <a:avLst/>
          </a:prstGeom>
          <a:ln w="123825" cap="rnd">
            <a:solidFill>
              <a:srgbClr val="0E497A"/>
            </a:solidFill>
            <a:prstDash val="solid"/>
            <a:headEnd type="none" w="sm" len="sm"/>
            <a:tailEnd type="none" w="sm" len="sm"/>
          </a:ln>
        </p:spPr>
      </p:sp>
      <p:sp>
        <p:nvSpPr>
          <p:cNvPr id="20" name="Freeform 20"/>
          <p:cNvSpPr/>
          <p:nvPr/>
        </p:nvSpPr>
        <p:spPr>
          <a:xfrm>
            <a:off x="15363199" y="8015763"/>
            <a:ext cx="3511130" cy="3322407"/>
          </a:xfrm>
          <a:custGeom>
            <a:avLst/>
            <a:gdLst/>
            <a:ahLst/>
            <a:cxnLst/>
            <a:rect l="l" t="t" r="r" b="b"/>
            <a:pathLst>
              <a:path w="3511130" h="3322407">
                <a:moveTo>
                  <a:pt x="0" y="0"/>
                </a:moveTo>
                <a:lnTo>
                  <a:pt x="3511131" y="0"/>
                </a:lnTo>
                <a:lnTo>
                  <a:pt x="3511131" y="3322407"/>
                </a:lnTo>
                <a:lnTo>
                  <a:pt x="0" y="332240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a:ln cap="sq">
            <a:noFill/>
            <a:prstDash val="solid"/>
            <a:miter/>
          </a:ln>
        </p:spPr>
      </p:sp>
      <p:sp>
        <p:nvSpPr>
          <p:cNvPr id="21" name="Freeform 21"/>
          <p:cNvSpPr/>
          <p:nvPr/>
        </p:nvSpPr>
        <p:spPr>
          <a:xfrm>
            <a:off x="-1725340" y="-1028700"/>
            <a:ext cx="4348534" cy="411480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a:ln cap="sq">
            <a:noFill/>
            <a:prstDash val="solid"/>
            <a:miter/>
          </a:ln>
        </p:spPr>
      </p:sp>
      <p:sp>
        <p:nvSpPr>
          <p:cNvPr id="22" name="TextBox 22"/>
          <p:cNvSpPr txBox="1"/>
          <p:nvPr/>
        </p:nvSpPr>
        <p:spPr>
          <a:xfrm>
            <a:off x="2365563" y="942975"/>
            <a:ext cx="13556873" cy="1733824"/>
          </a:xfrm>
          <a:prstGeom prst="rect">
            <a:avLst/>
          </a:prstGeom>
        </p:spPr>
        <p:txBody>
          <a:bodyPr lIns="0" tIns="0" rIns="0" bIns="0" rtlCol="0" anchor="t">
            <a:spAutoFit/>
          </a:bodyPr>
          <a:lstStyle/>
          <a:p>
            <a:pPr algn="ctr">
              <a:lnSpc>
                <a:spcPts val="10082"/>
              </a:lnSpc>
            </a:pPr>
            <a:r>
              <a:rPr lang="en-US" sz="10841" b="1">
                <a:solidFill>
                  <a:srgbClr val="0E497A"/>
                </a:solidFill>
                <a:latin typeface="29LT Bukra Semi Condensed Bold"/>
                <a:ea typeface="29LT Bukra Semi Condensed Bold"/>
                <a:cs typeface="29LT Bukra Semi Condensed Bold"/>
                <a:sym typeface="29LT Bukra Semi Condensed Bold"/>
              </a:rPr>
              <a:t>Bibliografia</a:t>
            </a:r>
          </a:p>
        </p:txBody>
      </p:sp>
      <p:sp>
        <p:nvSpPr>
          <p:cNvPr id="23" name="TextBox 23"/>
          <p:cNvSpPr txBox="1"/>
          <p:nvPr/>
        </p:nvSpPr>
        <p:spPr>
          <a:xfrm>
            <a:off x="2724422" y="5086350"/>
            <a:ext cx="7056111" cy="2481342"/>
          </a:xfrm>
          <a:prstGeom prst="rect">
            <a:avLst/>
          </a:prstGeom>
        </p:spPr>
        <p:txBody>
          <a:bodyPr lIns="0" tIns="0" rIns="0" bIns="0" rtlCol="0" anchor="t">
            <a:spAutoFit/>
          </a:bodyPr>
          <a:lstStyle/>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p:txBody>
      </p:sp>
      <p:sp>
        <p:nvSpPr>
          <p:cNvPr id="24" name="TextBox 24"/>
          <p:cNvSpPr txBox="1"/>
          <p:nvPr/>
        </p:nvSpPr>
        <p:spPr>
          <a:xfrm>
            <a:off x="10255798" y="5152193"/>
            <a:ext cx="6414813" cy="2479359"/>
          </a:xfrm>
          <a:prstGeom prst="rect">
            <a:avLst/>
          </a:prstGeom>
        </p:spPr>
        <p:txBody>
          <a:bodyPr lIns="0" tIns="0" rIns="0" bIns="0" rtlCol="0" anchor="t">
            <a:spAutoFit/>
          </a:bodyPr>
          <a:lstStyle/>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a:p>
            <a:pPr marL="0" lvl="0" indent="0" algn="l">
              <a:lnSpc>
                <a:spcPts val="4983"/>
              </a:lnSpc>
              <a:spcBef>
                <a:spcPct val="0"/>
              </a:spcBef>
            </a:pPr>
            <a:r>
              <a:rPr lang="en-US" sz="3559" u="none" strike="noStrike">
                <a:solidFill>
                  <a:srgbClr val="042B4C"/>
                </a:solidFill>
                <a:latin typeface="Canva Sans"/>
                <a:ea typeface="Canva Sans"/>
                <a:cs typeface="Canva Sans"/>
                <a:sym typeface="Canva Sans"/>
              </a:rPr>
              <a:t>www.grandesite.com.br</a:t>
            </a:r>
          </a:p>
        </p:txBody>
      </p:sp>
      <p:sp>
        <p:nvSpPr>
          <p:cNvPr id="25" name="TextBox 25"/>
          <p:cNvSpPr txBox="1"/>
          <p:nvPr/>
        </p:nvSpPr>
        <p:spPr>
          <a:xfrm>
            <a:off x="1408989" y="3790950"/>
            <a:ext cx="14513448" cy="655593"/>
          </a:xfrm>
          <a:prstGeom prst="rect">
            <a:avLst/>
          </a:prstGeom>
        </p:spPr>
        <p:txBody>
          <a:bodyPr lIns="0" tIns="0" rIns="0" bIns="0" rtlCol="0" anchor="t">
            <a:spAutoFit/>
          </a:bodyPr>
          <a:lstStyle/>
          <a:p>
            <a:pPr marL="0" lvl="0" indent="0" algn="ctr">
              <a:lnSpc>
                <a:spcPts val="5339"/>
              </a:lnSpc>
            </a:pPr>
            <a:r>
              <a:rPr lang="en-US" sz="3814" b="1">
                <a:solidFill>
                  <a:srgbClr val="042B4C"/>
                </a:solidFill>
                <a:latin typeface="Canva Sans Bold"/>
                <a:ea typeface="Canva Sans Bold"/>
                <a:cs typeface="Canva Sans Bold"/>
                <a:sym typeface="Canva Sans Bold"/>
              </a:rPr>
              <a:t>Lorem ipsum dolor sit amet, consectetur adipiscing elit.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31838" y="1028700"/>
            <a:ext cx="2130243" cy="838200"/>
          </a:xfrm>
          <a:custGeom>
            <a:avLst/>
            <a:gdLst/>
            <a:ahLst/>
            <a:cxnLst/>
            <a:rect l="l" t="t" r="r" b="b"/>
            <a:pathLst>
              <a:path w="2130243" h="1158320">
                <a:moveTo>
                  <a:pt x="0" y="0"/>
                </a:moveTo>
                <a:lnTo>
                  <a:pt x="2130243" y="0"/>
                </a:lnTo>
                <a:lnTo>
                  <a:pt x="2130243" y="1158320"/>
                </a:lnTo>
                <a:lnTo>
                  <a:pt x="0" y="115832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AutoShape 4"/>
          <p:cNvSpPr/>
          <p:nvPr/>
        </p:nvSpPr>
        <p:spPr>
          <a:xfrm>
            <a:off x="1531839" y="2095500"/>
            <a:ext cx="6545362" cy="76200"/>
          </a:xfrm>
          <a:prstGeom prst="line">
            <a:avLst/>
          </a:prstGeom>
          <a:ln w="123825" cap="rnd">
            <a:solidFill>
              <a:srgbClr val="0E497A"/>
            </a:solidFill>
            <a:prstDash val="solid"/>
            <a:headEnd type="none" w="sm" len="sm"/>
            <a:tailEnd type="none" w="sm" len="sm"/>
          </a:ln>
        </p:spPr>
      </p:sp>
      <p:sp>
        <p:nvSpPr>
          <p:cNvPr id="5" name="TextBox 5"/>
          <p:cNvSpPr txBox="1"/>
          <p:nvPr/>
        </p:nvSpPr>
        <p:spPr>
          <a:xfrm>
            <a:off x="1312485" y="3457849"/>
            <a:ext cx="1725183" cy="6463308"/>
          </a:xfrm>
          <a:prstGeom prst="rect">
            <a:avLst/>
          </a:prstGeom>
        </p:spPr>
        <p:txBody>
          <a:bodyPr lIns="0" tIns="0" rIns="0" bIns="0" rtlCol="0" anchor="t">
            <a:spAutoFit/>
          </a:bodyPr>
          <a:lstStyle/>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01</a:t>
            </a:r>
          </a:p>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02</a:t>
            </a: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03</a:t>
            </a: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04</a:t>
            </a:r>
          </a:p>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05</a:t>
            </a:r>
          </a:p>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06</a:t>
            </a: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p:txBody>
      </p:sp>
      <p:sp>
        <p:nvSpPr>
          <p:cNvPr id="6" name="TextBox 6"/>
          <p:cNvSpPr txBox="1"/>
          <p:nvPr/>
        </p:nvSpPr>
        <p:spPr>
          <a:xfrm>
            <a:off x="3190068" y="3353074"/>
            <a:ext cx="5719331" cy="6463308"/>
          </a:xfrm>
          <a:prstGeom prst="rect">
            <a:avLst/>
          </a:prstGeom>
        </p:spPr>
        <p:txBody>
          <a:bodyPr wrap="square" lIns="0" tIns="0" rIns="0" bIns="0" rtlCol="0" anchor="t">
            <a:spAutoFit/>
          </a:bodyPr>
          <a:lstStyle/>
          <a:p>
            <a:pPr algn="l">
              <a:lnSpc>
                <a:spcPts val="8413"/>
              </a:lnSpc>
            </a:pPr>
            <a:r>
              <a:rPr lang="en-US" sz="4206" dirty="0" err="1">
                <a:solidFill>
                  <a:srgbClr val="0E497A"/>
                </a:solidFill>
                <a:latin typeface="29LT Bukra Semi Condensed"/>
                <a:ea typeface="29LT Bukra Semi Condensed"/>
                <a:cs typeface="29LT Bukra Semi Condensed"/>
                <a:sym typeface="29LT Bukra Semi Condensed"/>
              </a:rPr>
              <a:t>Introdução</a:t>
            </a:r>
            <a:endParaRPr lang="en-US" sz="4206" dirty="0">
              <a:solidFill>
                <a:srgbClr val="0E497A"/>
              </a:solidFill>
              <a:latin typeface="29LT Bukra Semi Condensed"/>
              <a:ea typeface="29LT Bukra Semi Condensed"/>
              <a:cs typeface="29LT Bukra Semi Condensed"/>
              <a:sym typeface="29LT Bukra Semi Condensed"/>
            </a:endParaRPr>
          </a:p>
          <a:p>
            <a:pPr algn="l">
              <a:lnSpc>
                <a:spcPts val="8413"/>
              </a:lnSpc>
            </a:pPr>
            <a:r>
              <a:rPr lang="en-US" sz="4206" dirty="0" err="1" smtClean="0">
                <a:solidFill>
                  <a:srgbClr val="0E497A"/>
                </a:solidFill>
                <a:latin typeface="29LT Bukra Semi Condensed"/>
                <a:ea typeface="29LT Bukra Semi Condensed"/>
                <a:cs typeface="29LT Bukra Semi Condensed"/>
                <a:sym typeface="29LT Bukra Semi Condensed"/>
              </a:rPr>
              <a:t>Situações</a:t>
            </a:r>
            <a:r>
              <a:rPr lang="en-US" sz="4206" dirty="0" smtClean="0">
                <a:solidFill>
                  <a:srgbClr val="0E497A"/>
                </a:solidFill>
                <a:latin typeface="29LT Bukra Semi Condensed"/>
                <a:ea typeface="29LT Bukra Semi Condensed"/>
                <a:cs typeface="29LT Bukra Semi Condensed"/>
                <a:sym typeface="29LT Bukra Semi Condensed"/>
              </a:rPr>
              <a:t> </a:t>
            </a:r>
            <a:r>
              <a:rPr lang="en-US" sz="4206" dirty="0" err="1" smtClean="0">
                <a:solidFill>
                  <a:srgbClr val="0E497A"/>
                </a:solidFill>
                <a:latin typeface="29LT Bukra Semi Condensed"/>
                <a:ea typeface="29LT Bukra Semi Condensed"/>
                <a:cs typeface="29LT Bukra Semi Condensed"/>
                <a:sym typeface="29LT Bukra Semi Condensed"/>
              </a:rPr>
              <a:t>Problemática</a:t>
            </a:r>
            <a:endParaRPr lang="en-US" sz="4206" dirty="0" smtClean="0">
              <a:solidFill>
                <a:srgbClr val="0E497A"/>
              </a:solidFill>
              <a:latin typeface="29LT Bukra Semi Condensed"/>
              <a:ea typeface="29LT Bukra Semi Condensed"/>
              <a:cs typeface="29LT Bukra Semi Condensed"/>
              <a:sym typeface="29LT Bukra Semi Condensed"/>
            </a:endParaRPr>
          </a:p>
          <a:p>
            <a:pPr algn="l">
              <a:lnSpc>
                <a:spcPts val="8413"/>
              </a:lnSpc>
            </a:pPr>
            <a:r>
              <a:rPr lang="en-US" sz="4206" dirty="0" err="1" smtClean="0">
                <a:solidFill>
                  <a:srgbClr val="0E497A"/>
                </a:solidFill>
                <a:latin typeface="29LT Bukra Semi Condensed"/>
                <a:ea typeface="29LT Bukra Semi Condensed"/>
                <a:cs typeface="29LT Bukra Semi Condensed"/>
                <a:sym typeface="29LT Bukra Semi Condensed"/>
              </a:rPr>
              <a:t>Problema</a:t>
            </a:r>
            <a:r>
              <a:rPr lang="en-US" sz="4206" dirty="0" smtClean="0">
                <a:solidFill>
                  <a:srgbClr val="0E497A"/>
                </a:solidFill>
                <a:latin typeface="29LT Bukra Semi Condensed"/>
                <a:ea typeface="29LT Bukra Semi Condensed"/>
                <a:cs typeface="29LT Bukra Semi Condensed"/>
                <a:sym typeface="29LT Bukra Semi Condensed"/>
              </a:rPr>
              <a:t>  </a:t>
            </a:r>
            <a:r>
              <a:rPr lang="en-US" sz="4206" dirty="0" err="1" smtClean="0">
                <a:solidFill>
                  <a:srgbClr val="0E497A"/>
                </a:solidFill>
                <a:latin typeface="29LT Bukra Semi Condensed"/>
                <a:ea typeface="29LT Bukra Semi Condensed"/>
                <a:cs typeface="29LT Bukra Semi Condensed"/>
                <a:sym typeface="29LT Bukra Semi Condensed"/>
              </a:rPr>
              <a:t>Científico</a:t>
            </a:r>
            <a:endParaRPr lang="en-US" sz="4206" dirty="0" smtClean="0">
              <a:solidFill>
                <a:srgbClr val="0E497A"/>
              </a:solidFill>
              <a:latin typeface="29LT Bukra Semi Condensed"/>
              <a:ea typeface="29LT Bukra Semi Condensed"/>
              <a:cs typeface="29LT Bukra Semi Condensed"/>
              <a:sym typeface="29LT Bukra Semi Condensed"/>
            </a:endParaRPr>
          </a:p>
          <a:p>
            <a:pPr>
              <a:lnSpc>
                <a:spcPts val="8413"/>
              </a:lnSpc>
            </a:pPr>
            <a:r>
              <a:rPr lang="en-US" sz="4206" dirty="0" err="1" smtClean="0">
                <a:solidFill>
                  <a:srgbClr val="0E497A"/>
                </a:solidFill>
                <a:latin typeface="29LT Bukra Semi Condensed"/>
                <a:ea typeface="29LT Bukra Semi Condensed"/>
                <a:cs typeface="29LT Bukra Semi Condensed"/>
                <a:sym typeface="29LT Bukra Semi Condensed"/>
              </a:rPr>
              <a:t>Objecto</a:t>
            </a:r>
            <a:r>
              <a:rPr lang="en-US" sz="4206" dirty="0" smtClean="0">
                <a:solidFill>
                  <a:srgbClr val="0E497A"/>
                </a:solidFill>
                <a:latin typeface="29LT Bukra Semi Condensed"/>
                <a:ea typeface="29LT Bukra Semi Condensed"/>
                <a:cs typeface="29LT Bukra Semi Condensed"/>
                <a:sym typeface="29LT Bukra Semi Condensed"/>
              </a:rPr>
              <a:t> de </a:t>
            </a:r>
            <a:r>
              <a:rPr lang="en-US" sz="4206" dirty="0" err="1" smtClean="0">
                <a:solidFill>
                  <a:srgbClr val="0E497A"/>
                </a:solidFill>
                <a:latin typeface="29LT Bukra Semi Condensed"/>
                <a:ea typeface="29LT Bukra Semi Condensed"/>
                <a:cs typeface="29LT Bukra Semi Condensed"/>
                <a:sym typeface="29LT Bukra Semi Condensed"/>
              </a:rPr>
              <a:t>Estudo</a:t>
            </a:r>
            <a:endParaRPr lang="en-US" sz="4206" dirty="0" smtClean="0">
              <a:solidFill>
                <a:srgbClr val="0E497A"/>
              </a:solidFill>
              <a:latin typeface="29LT Bukra Semi Condensed"/>
              <a:ea typeface="29LT Bukra Semi Condensed"/>
              <a:cs typeface="29LT Bukra Semi Condensed"/>
              <a:sym typeface="29LT Bukra Semi Condensed"/>
            </a:endParaRPr>
          </a:p>
          <a:p>
            <a:pPr>
              <a:lnSpc>
                <a:spcPts val="8413"/>
              </a:lnSpc>
            </a:pPr>
            <a:r>
              <a:rPr lang="en-US" sz="4206" dirty="0" smtClean="0">
                <a:solidFill>
                  <a:srgbClr val="0E497A"/>
                </a:solidFill>
                <a:latin typeface="29LT Bukra Semi Condensed"/>
                <a:ea typeface="29LT Bukra Semi Condensed"/>
                <a:cs typeface="29LT Bukra Semi Condensed"/>
                <a:sym typeface="29LT Bukra Semi Condensed"/>
              </a:rPr>
              <a:t>Campo de </a:t>
            </a:r>
            <a:r>
              <a:rPr lang="en-US" sz="4206" dirty="0" err="1" smtClean="0">
                <a:solidFill>
                  <a:srgbClr val="0E497A"/>
                </a:solidFill>
                <a:latin typeface="29LT Bukra Semi Condensed"/>
                <a:ea typeface="29LT Bukra Semi Condensed"/>
                <a:cs typeface="29LT Bukra Semi Condensed"/>
                <a:sym typeface="29LT Bukra Semi Condensed"/>
              </a:rPr>
              <a:t>ação</a:t>
            </a:r>
            <a:endParaRPr lang="en-US" sz="4206" dirty="0" smtClean="0">
              <a:solidFill>
                <a:srgbClr val="0E497A"/>
              </a:solidFill>
              <a:latin typeface="29LT Bukra Semi Condensed"/>
              <a:ea typeface="29LT Bukra Semi Condensed"/>
              <a:cs typeface="29LT Bukra Semi Condensed"/>
              <a:sym typeface="29LT Bukra Semi Condensed"/>
            </a:endParaRPr>
          </a:p>
          <a:p>
            <a:pPr>
              <a:lnSpc>
                <a:spcPts val="8413"/>
              </a:lnSpc>
            </a:pPr>
            <a:r>
              <a:rPr lang="en-US" sz="4206" dirty="0" err="1" smtClean="0">
                <a:solidFill>
                  <a:srgbClr val="0E497A"/>
                </a:solidFill>
                <a:latin typeface="29LT Bukra Semi Condensed"/>
                <a:ea typeface="29LT Bukra Semi Condensed"/>
                <a:cs typeface="29LT Bukra Semi Condensed"/>
                <a:sym typeface="29LT Bukra Semi Condensed"/>
              </a:rPr>
              <a:t>Ojec</a:t>
            </a:r>
            <a:r>
              <a:rPr lang="en-US" sz="4206" dirty="0" smtClean="0">
                <a:solidFill>
                  <a:srgbClr val="0E497A"/>
                </a:solidFill>
                <a:latin typeface="29LT Bukra Semi Condensed"/>
                <a:ea typeface="29LT Bukra Semi Condensed"/>
                <a:cs typeface="29LT Bukra Semi Condensed"/>
                <a:sym typeface="29LT Bukra Semi Condensed"/>
              </a:rPr>
              <a:t>. </a:t>
            </a:r>
            <a:r>
              <a:rPr lang="en-US" sz="4206" dirty="0" err="1" smtClean="0">
                <a:solidFill>
                  <a:srgbClr val="0E497A"/>
                </a:solidFill>
                <a:latin typeface="29LT Bukra Semi Condensed"/>
                <a:ea typeface="29LT Bukra Semi Condensed"/>
                <a:cs typeface="29LT Bukra Semi Condensed"/>
                <a:sym typeface="29LT Bukra Semi Condensed"/>
              </a:rPr>
              <a:t>Gerais</a:t>
            </a:r>
            <a:r>
              <a:rPr lang="en-US" sz="4206" dirty="0" smtClean="0">
                <a:solidFill>
                  <a:srgbClr val="0E497A"/>
                </a:solidFill>
                <a:latin typeface="29LT Bukra Semi Condensed"/>
                <a:ea typeface="29LT Bukra Semi Condensed"/>
                <a:cs typeface="29LT Bukra Semi Condensed"/>
                <a:sym typeface="29LT Bukra Semi Condensed"/>
              </a:rPr>
              <a:t> e </a:t>
            </a:r>
            <a:r>
              <a:rPr lang="en-US" sz="4206" dirty="0" err="1" smtClean="0">
                <a:solidFill>
                  <a:srgbClr val="0E497A"/>
                </a:solidFill>
                <a:latin typeface="29LT Bukra Semi Condensed"/>
                <a:ea typeface="29LT Bukra Semi Condensed"/>
                <a:cs typeface="29LT Bukra Semi Condensed"/>
                <a:sym typeface="29LT Bukra Semi Condensed"/>
              </a:rPr>
              <a:t>Específicos</a:t>
            </a:r>
            <a:endParaRPr lang="en-US" sz="4206" dirty="0" smtClean="0">
              <a:solidFill>
                <a:srgbClr val="0E497A"/>
              </a:solidFill>
              <a:latin typeface="29LT Bukra Semi Condensed"/>
              <a:ea typeface="29LT Bukra Semi Condensed"/>
              <a:cs typeface="29LT Bukra Semi Condensed"/>
              <a:sym typeface="29LT Bukra Semi Condensed"/>
            </a:endParaRPr>
          </a:p>
        </p:txBody>
      </p:sp>
      <p:sp>
        <p:nvSpPr>
          <p:cNvPr id="7" name="TextBox 7"/>
          <p:cNvSpPr txBox="1"/>
          <p:nvPr/>
        </p:nvSpPr>
        <p:spPr>
          <a:xfrm>
            <a:off x="9753600" y="3619774"/>
            <a:ext cx="1912388" cy="2154436"/>
          </a:xfrm>
          <a:prstGeom prst="rect">
            <a:avLst/>
          </a:prstGeom>
        </p:spPr>
        <p:txBody>
          <a:bodyPr lIns="0" tIns="0" rIns="0" bIns="0" rtlCol="0" anchor="t">
            <a:spAutoFit/>
          </a:bodyPr>
          <a:lstStyle/>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07</a:t>
            </a: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08</a:t>
            </a: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p:txBody>
      </p:sp>
      <p:sp>
        <p:nvSpPr>
          <p:cNvPr id="8" name="TextBox 8"/>
          <p:cNvSpPr txBox="1"/>
          <p:nvPr/>
        </p:nvSpPr>
        <p:spPr>
          <a:xfrm>
            <a:off x="11056388" y="3353074"/>
            <a:ext cx="5296955" cy="2046971"/>
          </a:xfrm>
          <a:prstGeom prst="rect">
            <a:avLst/>
          </a:prstGeom>
        </p:spPr>
        <p:txBody>
          <a:bodyPr lIns="0" tIns="0" rIns="0" bIns="0" rtlCol="0" anchor="t">
            <a:spAutoFit/>
          </a:bodyPr>
          <a:lstStyle/>
          <a:p>
            <a:pPr algn="l">
              <a:lnSpc>
                <a:spcPts val="8413"/>
              </a:lnSpc>
            </a:pPr>
            <a:r>
              <a:rPr lang="en-US" sz="4206" dirty="0" smtClean="0">
                <a:solidFill>
                  <a:srgbClr val="0E497A"/>
                </a:solidFill>
                <a:latin typeface="29LT Bukra Semi Condensed"/>
                <a:ea typeface="29LT Bukra Semi Condensed"/>
                <a:cs typeface="29LT Bukra Semi Condensed"/>
                <a:sym typeface="29LT Bukra Semi Condensed"/>
              </a:rPr>
              <a:t> </a:t>
            </a:r>
            <a:r>
              <a:rPr lang="en-US" sz="4206" dirty="0" err="1" smtClean="0">
                <a:solidFill>
                  <a:srgbClr val="0E497A"/>
                </a:solidFill>
                <a:latin typeface="29LT Bukra Semi Condensed"/>
                <a:ea typeface="29LT Bukra Semi Condensed"/>
                <a:cs typeface="29LT Bukra Semi Condensed"/>
                <a:sym typeface="29LT Bukra Semi Condensed"/>
              </a:rPr>
              <a:t>Tecnologias</a:t>
            </a:r>
            <a:endParaRPr lang="en-US" sz="4206" dirty="0">
              <a:solidFill>
                <a:srgbClr val="0E497A"/>
              </a:solidFill>
              <a:latin typeface="29LT Bukra Semi Condensed"/>
              <a:ea typeface="29LT Bukra Semi Condensed"/>
              <a:cs typeface="29LT Bukra Semi Condensed"/>
              <a:sym typeface="29LT Bukra Semi Condensed"/>
            </a:endParaRPr>
          </a:p>
          <a:p>
            <a:pPr algn="l">
              <a:lnSpc>
                <a:spcPts val="8413"/>
              </a:lnSpc>
            </a:pPr>
            <a:r>
              <a:rPr lang="en-US" sz="4206" dirty="0" err="1">
                <a:solidFill>
                  <a:srgbClr val="0E497A"/>
                </a:solidFill>
                <a:latin typeface="29LT Bukra Semi Condensed"/>
                <a:ea typeface="29LT Bukra Semi Condensed"/>
                <a:cs typeface="29LT Bukra Semi Condensed"/>
                <a:sym typeface="29LT Bukra Semi Condensed"/>
              </a:rPr>
              <a:t>Conclusão</a:t>
            </a:r>
            <a:endParaRPr lang="en-US" sz="4206" dirty="0">
              <a:solidFill>
                <a:srgbClr val="0E497A"/>
              </a:solidFill>
              <a:latin typeface="29LT Bukra Semi Condensed"/>
              <a:ea typeface="29LT Bukra Semi Condensed"/>
              <a:cs typeface="29LT Bukra Semi Condensed"/>
              <a:sym typeface="29LT Bukra Semi Condensed"/>
            </a:endParaRPr>
          </a:p>
        </p:txBody>
      </p:sp>
      <p:sp>
        <p:nvSpPr>
          <p:cNvPr id="9" name="Freeform 9"/>
          <p:cNvSpPr/>
          <p:nvPr/>
        </p:nvSpPr>
        <p:spPr>
          <a:xfrm>
            <a:off x="13704865" y="9258300"/>
            <a:ext cx="4348534" cy="852964"/>
          </a:xfrm>
          <a:custGeom>
            <a:avLst/>
            <a:gdLst/>
            <a:ahLst/>
            <a:cxnLst/>
            <a:rect l="l" t="t" r="r" b="b"/>
            <a:pathLst>
              <a:path w="4348534" h="4114800">
                <a:moveTo>
                  <a:pt x="0" y="0"/>
                </a:moveTo>
                <a:lnTo>
                  <a:pt x="4348533" y="0"/>
                </a:lnTo>
                <a:lnTo>
                  <a:pt x="4348533"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sp>
      <p:sp>
        <p:nvSpPr>
          <p:cNvPr id="10" name="Freeform 10"/>
          <p:cNvSpPr/>
          <p:nvPr/>
        </p:nvSpPr>
        <p:spPr>
          <a:xfrm>
            <a:off x="13704865" y="942975"/>
            <a:ext cx="4348534" cy="61452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sp>
      <p:sp>
        <p:nvSpPr>
          <p:cNvPr id="11" name="TextBox 11"/>
          <p:cNvSpPr txBox="1"/>
          <p:nvPr/>
        </p:nvSpPr>
        <p:spPr>
          <a:xfrm>
            <a:off x="4106392" y="942975"/>
            <a:ext cx="6425754" cy="1733824"/>
          </a:xfrm>
          <a:prstGeom prst="rect">
            <a:avLst/>
          </a:prstGeom>
        </p:spPr>
        <p:txBody>
          <a:bodyPr lIns="0" tIns="0" rIns="0" bIns="0" rtlCol="0" anchor="t">
            <a:spAutoFit/>
          </a:bodyPr>
          <a:lstStyle/>
          <a:p>
            <a:pPr algn="l">
              <a:lnSpc>
                <a:spcPts val="10082"/>
              </a:lnSpc>
            </a:pPr>
            <a:r>
              <a:rPr lang="en-US" sz="10841" b="1" dirty="0" err="1">
                <a:solidFill>
                  <a:srgbClr val="0E497A"/>
                </a:solidFill>
                <a:latin typeface="29LT Bukra Semi Condensed Bold"/>
                <a:ea typeface="29LT Bukra Semi Condensed Bold"/>
                <a:cs typeface="29LT Bukra Semi Condensed Bold"/>
                <a:sym typeface="29LT Bukra Semi Condensed Bold"/>
              </a:rPr>
              <a:t>Índice</a:t>
            </a:r>
            <a:endParaRPr lang="en-US" sz="10841" b="1" dirty="0">
              <a:solidFill>
                <a:srgbClr val="0E497A"/>
              </a:solidFill>
              <a:latin typeface="29LT Bukra Semi Condensed Bold"/>
              <a:ea typeface="29LT Bukra Semi Condensed Bold"/>
              <a:cs typeface="29LT Bukra Semi Condensed Bold"/>
              <a:sym typeface="29LT Bukra Semi Condensed Bo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61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141082" y="1128320"/>
            <a:ext cx="2130243" cy="706642"/>
          </a:xfrm>
          <a:custGeom>
            <a:avLst/>
            <a:gdLst/>
            <a:ahLst/>
            <a:cxnLst/>
            <a:rect l="l" t="t" r="r" b="b"/>
            <a:pathLst>
              <a:path w="2130243" h="1158320">
                <a:moveTo>
                  <a:pt x="0" y="0"/>
                </a:moveTo>
                <a:lnTo>
                  <a:pt x="2130243" y="0"/>
                </a:lnTo>
                <a:lnTo>
                  <a:pt x="2130243" y="1158320"/>
                </a:lnTo>
                <a:lnTo>
                  <a:pt x="0" y="115832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4298872" y="0"/>
            <a:ext cx="4217728" cy="1381620"/>
            <a:chOff x="0" y="0"/>
            <a:chExt cx="16986187" cy="18861285"/>
          </a:xfrm>
        </p:grpSpPr>
        <p:grpSp>
          <p:nvGrpSpPr>
            <p:cNvPr id="5" name="Group 5"/>
            <p:cNvGrpSpPr/>
            <p:nvPr/>
          </p:nvGrpSpPr>
          <p:grpSpPr>
            <a:xfrm rot="-2362977">
              <a:off x="6337534" y="3236499"/>
              <a:ext cx="3096100" cy="15044598"/>
              <a:chOff x="0" y="0"/>
              <a:chExt cx="611575" cy="2971772"/>
            </a:xfrm>
          </p:grpSpPr>
          <p:sp>
            <p:nvSpPr>
              <p:cNvPr id="6" name="Freeform 6"/>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7" name="TextBox 7"/>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2955397">
              <a:off x="-2327307" y="7541991"/>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5"/>
              <a:stretch>
                <a:fillRect/>
              </a:stretch>
            </a:blipFill>
          </p:spPr>
        </p:sp>
        <p:grpSp>
          <p:nvGrpSpPr>
            <p:cNvPr id="9" name="Group 9"/>
            <p:cNvGrpSpPr/>
            <p:nvPr/>
          </p:nvGrpSpPr>
          <p:grpSpPr>
            <a:xfrm rot="-2362977">
              <a:off x="8310488" y="1886008"/>
              <a:ext cx="3845230" cy="15089269"/>
              <a:chOff x="0" y="0"/>
              <a:chExt cx="759552" cy="2980596"/>
            </a:xfrm>
          </p:grpSpPr>
          <p:sp>
            <p:nvSpPr>
              <p:cNvPr id="10" name="Freeform 10"/>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3486AA"/>
              </a:solidFill>
            </p:spPr>
          </p:sp>
          <p:sp>
            <p:nvSpPr>
              <p:cNvPr id="11" name="TextBox 11"/>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2" name="TextBox 12"/>
          <p:cNvSpPr txBox="1"/>
          <p:nvPr/>
        </p:nvSpPr>
        <p:spPr>
          <a:xfrm>
            <a:off x="4106392" y="942975"/>
            <a:ext cx="8692404" cy="1733824"/>
          </a:xfrm>
          <a:prstGeom prst="rect">
            <a:avLst/>
          </a:prstGeom>
        </p:spPr>
        <p:txBody>
          <a:bodyPr lIns="0" tIns="0" rIns="0" bIns="0" rtlCol="0" anchor="t">
            <a:spAutoFit/>
          </a:bodyPr>
          <a:lstStyle/>
          <a:p>
            <a:pPr algn="l">
              <a:lnSpc>
                <a:spcPts val="10082"/>
              </a:lnSpc>
            </a:pPr>
            <a:r>
              <a:rPr lang="en-US" sz="10841" b="1" dirty="0" err="1">
                <a:solidFill>
                  <a:srgbClr val="0E497A"/>
                </a:solidFill>
                <a:latin typeface="29LT Bukra Semi Condensed Bold"/>
                <a:ea typeface="29LT Bukra Semi Condensed Bold"/>
                <a:cs typeface="29LT Bukra Semi Condensed Bold"/>
                <a:sym typeface="29LT Bukra Semi Condensed Bold"/>
              </a:rPr>
              <a:t>Introdução</a:t>
            </a:r>
            <a:endParaRPr lang="en-US" sz="10841" b="1" dirty="0">
              <a:solidFill>
                <a:srgbClr val="0E497A"/>
              </a:solidFill>
              <a:latin typeface="29LT Bukra Semi Condensed Bold"/>
              <a:ea typeface="29LT Bukra Semi Condensed Bold"/>
              <a:cs typeface="29LT Bukra Semi Condensed Bold"/>
              <a:sym typeface="29LT Bukra Semi Condensed Bold"/>
            </a:endParaRPr>
          </a:p>
        </p:txBody>
      </p:sp>
      <p:sp>
        <p:nvSpPr>
          <p:cNvPr id="13" name="AutoShape 13"/>
          <p:cNvSpPr/>
          <p:nvPr/>
        </p:nvSpPr>
        <p:spPr>
          <a:xfrm>
            <a:off x="1897427" y="2738712"/>
            <a:ext cx="12401445" cy="0"/>
          </a:xfrm>
          <a:prstGeom prst="line">
            <a:avLst/>
          </a:prstGeom>
          <a:ln w="123825" cap="rnd">
            <a:solidFill>
              <a:srgbClr val="0E497A"/>
            </a:solidFill>
            <a:prstDash val="solid"/>
            <a:headEnd type="none" w="sm" len="sm"/>
            <a:tailEnd type="none" w="sm" len="sm"/>
          </a:ln>
        </p:spPr>
      </p:sp>
      <p:sp>
        <p:nvSpPr>
          <p:cNvPr id="14" name="TextBox 14"/>
          <p:cNvSpPr txBox="1"/>
          <p:nvPr/>
        </p:nvSpPr>
        <p:spPr>
          <a:xfrm>
            <a:off x="609600" y="3325835"/>
            <a:ext cx="14097000" cy="4129336"/>
          </a:xfrm>
          <a:prstGeom prst="rect">
            <a:avLst/>
          </a:prstGeom>
        </p:spPr>
        <p:txBody>
          <a:bodyPr wrap="square" lIns="0" tIns="0" rIns="0" bIns="0" rtlCol="0" anchor="t">
            <a:spAutoFit/>
          </a:bodyPr>
          <a:lstStyle/>
          <a:p>
            <a:pPr lvl="0" algn="just">
              <a:lnSpc>
                <a:spcPts val="4637"/>
              </a:lnSpc>
            </a:pPr>
            <a:r>
              <a:rPr lang="pt-PT" sz="3600" dirty="0"/>
              <a:t>A gestão dos Trabalhos de Fim de Curso (TFC) no Instituto Superior Politécnico do Bié ainda depende de processos manuais, dispersos e sujeitos a falhas. A ausência de um sistema centralizado dificulta o controlo das propostas, a organização das coordenações, o acompanhamento dos estudantes e a tomada de decisões pelos tutores e departamentos. Isso gera atrasos, perda de informação, inconsistências e uma carga administrativa desnecessária</a:t>
            </a:r>
            <a:r>
              <a:rPr lang="pt-PT" sz="3600" dirty="0" smtClean="0"/>
              <a:t>.</a:t>
            </a:r>
            <a:endParaRPr lang="en-US" sz="3312" dirty="0">
              <a:solidFill>
                <a:srgbClr val="042B4C"/>
              </a:solidFill>
              <a:latin typeface="Canva Sans"/>
              <a:ea typeface="Canva Sans"/>
              <a:cs typeface="Canva Sans"/>
              <a:sym typeface="Canva Sans"/>
            </a:endParaRPr>
          </a:p>
        </p:txBody>
      </p:sp>
      <p:grpSp>
        <p:nvGrpSpPr>
          <p:cNvPr id="15" name="Group 15"/>
          <p:cNvGrpSpPr/>
          <p:nvPr/>
        </p:nvGrpSpPr>
        <p:grpSpPr>
          <a:xfrm>
            <a:off x="14998370" y="1574105"/>
            <a:ext cx="3125518" cy="8321294"/>
            <a:chOff x="57995" y="-127737"/>
            <a:chExt cx="812800" cy="1289186"/>
          </a:xfrm>
        </p:grpSpPr>
        <p:sp>
          <p:nvSpPr>
            <p:cNvPr id="16" name="Freeform 16"/>
            <p:cNvSpPr/>
            <p:nvPr/>
          </p:nvSpPr>
          <p:spPr>
            <a:xfrm>
              <a:off x="57995" y="-127737"/>
              <a:ext cx="812800" cy="1289186"/>
            </a:xfrm>
            <a:custGeom>
              <a:avLst/>
              <a:gdLst/>
              <a:ahLst/>
              <a:cxnLst/>
              <a:rect l="l" t="t" r="r" b="b"/>
              <a:pathLst>
                <a:path w="812800" h="1289186">
                  <a:moveTo>
                    <a:pt x="0" y="0"/>
                  </a:moveTo>
                  <a:lnTo>
                    <a:pt x="812800" y="0"/>
                  </a:lnTo>
                  <a:lnTo>
                    <a:pt x="812800" y="1289186"/>
                  </a:lnTo>
                  <a:lnTo>
                    <a:pt x="0" y="1289186"/>
                  </a:lnTo>
                  <a:close/>
                </a:path>
              </a:pathLst>
            </a:custGeom>
            <a:blipFill>
              <a:blip r:embed="rId6"/>
              <a:stretch>
                <a:fillRect l="-2837" r="-2837"/>
              </a:stretch>
            </a:blipFill>
          </p:spPr>
        </p:sp>
      </p:grpSp>
      <p:sp>
        <p:nvSpPr>
          <p:cNvPr id="17" name="Freeform 17"/>
          <p:cNvSpPr/>
          <p:nvPr/>
        </p:nvSpPr>
        <p:spPr>
          <a:xfrm>
            <a:off x="271227" y="8526275"/>
            <a:ext cx="3835165" cy="960625"/>
          </a:xfrm>
          <a:custGeom>
            <a:avLst/>
            <a:gdLst/>
            <a:ahLst/>
            <a:cxnLst/>
            <a:rect l="l" t="t" r="r" b="b"/>
            <a:pathLst>
              <a:path w="3835165" h="3629025">
                <a:moveTo>
                  <a:pt x="0" y="0"/>
                </a:moveTo>
                <a:lnTo>
                  <a:pt x="3835166" y="0"/>
                </a:lnTo>
                <a:lnTo>
                  <a:pt x="3835166" y="3629025"/>
                </a:lnTo>
                <a:lnTo>
                  <a:pt x="0" y="3629025"/>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61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8566" y="239850"/>
            <a:ext cx="2130243" cy="451678"/>
          </a:xfrm>
          <a:custGeom>
            <a:avLst/>
            <a:gdLst/>
            <a:ahLst/>
            <a:cxnLst/>
            <a:rect l="l" t="t" r="r" b="b"/>
            <a:pathLst>
              <a:path w="2130243" h="1158320">
                <a:moveTo>
                  <a:pt x="0" y="0"/>
                </a:moveTo>
                <a:lnTo>
                  <a:pt x="2130243" y="0"/>
                </a:lnTo>
                <a:lnTo>
                  <a:pt x="2130243" y="1158320"/>
                </a:lnTo>
                <a:lnTo>
                  <a:pt x="0" y="115832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4298872" y="0"/>
            <a:ext cx="4217728" cy="1381620"/>
            <a:chOff x="0" y="0"/>
            <a:chExt cx="16986187" cy="18861285"/>
          </a:xfrm>
        </p:grpSpPr>
        <p:grpSp>
          <p:nvGrpSpPr>
            <p:cNvPr id="5" name="Group 5"/>
            <p:cNvGrpSpPr/>
            <p:nvPr/>
          </p:nvGrpSpPr>
          <p:grpSpPr>
            <a:xfrm rot="-2362977">
              <a:off x="6337534" y="3236499"/>
              <a:ext cx="3096100" cy="15044598"/>
              <a:chOff x="0" y="0"/>
              <a:chExt cx="611575" cy="2971772"/>
            </a:xfrm>
          </p:grpSpPr>
          <p:sp>
            <p:nvSpPr>
              <p:cNvPr id="6" name="Freeform 6"/>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7" name="TextBox 7"/>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2955397">
              <a:off x="-2327307" y="7541991"/>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5"/>
              <a:stretch>
                <a:fillRect/>
              </a:stretch>
            </a:blipFill>
          </p:spPr>
        </p:sp>
        <p:grpSp>
          <p:nvGrpSpPr>
            <p:cNvPr id="9" name="Group 9"/>
            <p:cNvGrpSpPr/>
            <p:nvPr/>
          </p:nvGrpSpPr>
          <p:grpSpPr>
            <a:xfrm rot="-2362977">
              <a:off x="8310488" y="1886008"/>
              <a:ext cx="3845230" cy="15089269"/>
              <a:chOff x="0" y="0"/>
              <a:chExt cx="759552" cy="2980596"/>
            </a:xfrm>
          </p:grpSpPr>
          <p:sp>
            <p:nvSpPr>
              <p:cNvPr id="10" name="Freeform 10"/>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3486AA"/>
              </a:solidFill>
            </p:spPr>
          </p:sp>
          <p:sp>
            <p:nvSpPr>
              <p:cNvPr id="11" name="TextBox 11"/>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4" name="TextBox 14"/>
          <p:cNvSpPr txBox="1"/>
          <p:nvPr/>
        </p:nvSpPr>
        <p:spPr>
          <a:xfrm>
            <a:off x="609600" y="3325835"/>
            <a:ext cx="14097000" cy="3539430"/>
          </a:xfrm>
          <a:prstGeom prst="rect">
            <a:avLst/>
          </a:prstGeom>
        </p:spPr>
        <p:txBody>
          <a:bodyPr wrap="square" lIns="0" tIns="0" rIns="0" bIns="0" rtlCol="0" anchor="t">
            <a:spAutoFit/>
          </a:bodyPr>
          <a:lstStyle/>
          <a:p>
            <a:pPr lvl="0" algn="just">
              <a:lnSpc>
                <a:spcPts val="4637"/>
              </a:lnSpc>
            </a:pPr>
            <a:r>
              <a:rPr lang="pt-PT" sz="3600" dirty="0"/>
              <a:t>Diante desse </a:t>
            </a:r>
            <a:r>
              <a:rPr lang="pt-PT" sz="3600" dirty="0" smtClean="0"/>
              <a:t>problema, </a:t>
            </a:r>
            <a:r>
              <a:rPr lang="pt-PT" sz="3600" dirty="0"/>
              <a:t>apresenta-se a proposta de um </a:t>
            </a:r>
            <a:r>
              <a:rPr lang="pt-PT" sz="3600" b="1" dirty="0"/>
              <a:t>Sistema Informático para Gestão de </a:t>
            </a:r>
            <a:r>
              <a:rPr lang="pt-PT" sz="3600" b="1" dirty="0" smtClean="0"/>
              <a:t>TFC</a:t>
            </a:r>
            <a:r>
              <a:rPr lang="pt-PT" sz="3600" dirty="0" smtClean="0"/>
              <a:t>, </a:t>
            </a:r>
            <a:r>
              <a:rPr lang="pt-PT" sz="3600" dirty="0"/>
              <a:t>concebido para modernizar e automatizar todo o processo. </a:t>
            </a:r>
            <a:endParaRPr lang="pt-PT" sz="3600" dirty="0" smtClean="0"/>
          </a:p>
          <a:p>
            <a:pPr lvl="0" algn="just">
              <a:lnSpc>
                <a:spcPts val="4637"/>
              </a:lnSpc>
            </a:pPr>
            <a:r>
              <a:rPr lang="pt-PT" sz="3600" dirty="0" smtClean="0"/>
              <a:t>A </a:t>
            </a:r>
            <a:r>
              <a:rPr lang="pt-PT" sz="3600" dirty="0"/>
              <a:t>solução pretende garantir </a:t>
            </a:r>
            <a:r>
              <a:rPr lang="pt-PT" sz="3600" dirty="0" smtClean="0"/>
              <a:t>organização, </a:t>
            </a:r>
            <a:r>
              <a:rPr lang="pt-PT" sz="3600" dirty="0"/>
              <a:t>comunicação clara entre estudantes, tutores e coordenações, além de melhorar a transparência e eficiência nas etapas de submissão, avaliação e aprovação dos temas.</a:t>
            </a:r>
            <a:endParaRPr lang="en-US" sz="3312" dirty="0">
              <a:solidFill>
                <a:srgbClr val="042B4C"/>
              </a:solidFill>
              <a:latin typeface="Canva Sans"/>
              <a:ea typeface="Canva Sans"/>
              <a:cs typeface="Canva Sans"/>
              <a:sym typeface="Canva Sans"/>
            </a:endParaRPr>
          </a:p>
        </p:txBody>
      </p:sp>
      <p:grpSp>
        <p:nvGrpSpPr>
          <p:cNvPr id="15" name="Group 15"/>
          <p:cNvGrpSpPr/>
          <p:nvPr/>
        </p:nvGrpSpPr>
        <p:grpSpPr>
          <a:xfrm>
            <a:off x="14998370" y="1574105"/>
            <a:ext cx="3125518" cy="8321294"/>
            <a:chOff x="57995" y="-127737"/>
            <a:chExt cx="812800" cy="1289186"/>
          </a:xfrm>
        </p:grpSpPr>
        <p:sp>
          <p:nvSpPr>
            <p:cNvPr id="16" name="Freeform 16"/>
            <p:cNvSpPr/>
            <p:nvPr/>
          </p:nvSpPr>
          <p:spPr>
            <a:xfrm>
              <a:off x="57995" y="-127737"/>
              <a:ext cx="812800" cy="1289186"/>
            </a:xfrm>
            <a:custGeom>
              <a:avLst/>
              <a:gdLst/>
              <a:ahLst/>
              <a:cxnLst/>
              <a:rect l="l" t="t" r="r" b="b"/>
              <a:pathLst>
                <a:path w="812800" h="1289186">
                  <a:moveTo>
                    <a:pt x="0" y="0"/>
                  </a:moveTo>
                  <a:lnTo>
                    <a:pt x="812800" y="0"/>
                  </a:lnTo>
                  <a:lnTo>
                    <a:pt x="812800" y="1289186"/>
                  </a:lnTo>
                  <a:lnTo>
                    <a:pt x="0" y="1289186"/>
                  </a:lnTo>
                  <a:close/>
                </a:path>
              </a:pathLst>
            </a:custGeom>
            <a:blipFill>
              <a:blip r:embed="rId6"/>
              <a:stretch>
                <a:fillRect l="-2837" r="-2837"/>
              </a:stretch>
            </a:blipFill>
          </p:spPr>
        </p:sp>
      </p:grpSp>
      <p:sp>
        <p:nvSpPr>
          <p:cNvPr id="17" name="Freeform 17"/>
          <p:cNvSpPr/>
          <p:nvPr/>
        </p:nvSpPr>
        <p:spPr>
          <a:xfrm>
            <a:off x="271227" y="8526275"/>
            <a:ext cx="3835165" cy="960625"/>
          </a:xfrm>
          <a:custGeom>
            <a:avLst/>
            <a:gdLst/>
            <a:ahLst/>
            <a:cxnLst/>
            <a:rect l="l" t="t" r="r" b="b"/>
            <a:pathLst>
              <a:path w="3835165" h="3629025">
                <a:moveTo>
                  <a:pt x="0" y="0"/>
                </a:moveTo>
                <a:lnTo>
                  <a:pt x="3835166" y="0"/>
                </a:lnTo>
                <a:lnTo>
                  <a:pt x="3835166" y="3629025"/>
                </a:lnTo>
                <a:lnTo>
                  <a:pt x="0" y="3629025"/>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sp>
    </p:spTree>
    <p:extLst>
      <p:ext uri="{BB962C8B-B14F-4D97-AF65-F5344CB8AC3E}">
        <p14:creationId xmlns:p14="http://schemas.microsoft.com/office/powerpoint/2010/main" val="4506903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61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8566" y="239850"/>
            <a:ext cx="2130243" cy="451678"/>
          </a:xfrm>
          <a:custGeom>
            <a:avLst/>
            <a:gdLst/>
            <a:ahLst/>
            <a:cxnLst/>
            <a:rect l="l" t="t" r="r" b="b"/>
            <a:pathLst>
              <a:path w="2130243" h="1158320">
                <a:moveTo>
                  <a:pt x="0" y="0"/>
                </a:moveTo>
                <a:lnTo>
                  <a:pt x="2130243" y="0"/>
                </a:lnTo>
                <a:lnTo>
                  <a:pt x="2130243" y="1158320"/>
                </a:lnTo>
                <a:lnTo>
                  <a:pt x="0" y="115832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4298872" y="0"/>
            <a:ext cx="4217728" cy="1381620"/>
            <a:chOff x="0" y="0"/>
            <a:chExt cx="16986187" cy="18861285"/>
          </a:xfrm>
        </p:grpSpPr>
        <p:grpSp>
          <p:nvGrpSpPr>
            <p:cNvPr id="5" name="Group 5"/>
            <p:cNvGrpSpPr/>
            <p:nvPr/>
          </p:nvGrpSpPr>
          <p:grpSpPr>
            <a:xfrm rot="-2362977">
              <a:off x="6337534" y="3236499"/>
              <a:ext cx="3096100" cy="15044598"/>
              <a:chOff x="0" y="0"/>
              <a:chExt cx="611575" cy="2971772"/>
            </a:xfrm>
          </p:grpSpPr>
          <p:sp>
            <p:nvSpPr>
              <p:cNvPr id="6" name="Freeform 6"/>
              <p:cNvSpPr/>
              <p:nvPr/>
            </p:nvSpPr>
            <p:spPr>
              <a:xfrm>
                <a:off x="0" y="0"/>
                <a:ext cx="611575" cy="2971772"/>
              </a:xfrm>
              <a:custGeom>
                <a:avLst/>
                <a:gdLst/>
                <a:ahLst/>
                <a:cxnLst/>
                <a:rect l="l" t="t" r="r" b="b"/>
                <a:pathLst>
                  <a:path w="611575" h="2971772">
                    <a:moveTo>
                      <a:pt x="0" y="0"/>
                    </a:moveTo>
                    <a:lnTo>
                      <a:pt x="611575" y="0"/>
                    </a:lnTo>
                    <a:lnTo>
                      <a:pt x="611575" y="2971772"/>
                    </a:lnTo>
                    <a:lnTo>
                      <a:pt x="0" y="2971772"/>
                    </a:lnTo>
                    <a:close/>
                  </a:path>
                </a:pathLst>
              </a:custGeom>
              <a:solidFill>
                <a:srgbClr val="C3C3C3"/>
              </a:solidFill>
            </p:spPr>
          </p:sp>
          <p:sp>
            <p:nvSpPr>
              <p:cNvPr id="7" name="TextBox 7"/>
              <p:cNvSpPr txBox="1"/>
              <p:nvPr/>
            </p:nvSpPr>
            <p:spPr>
              <a:xfrm>
                <a:off x="0" y="-47625"/>
                <a:ext cx="611575" cy="301939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2955397">
              <a:off x="-2327307" y="7541991"/>
              <a:ext cx="21640800" cy="3777303"/>
            </a:xfrm>
            <a:custGeom>
              <a:avLst/>
              <a:gdLst/>
              <a:ahLst/>
              <a:cxnLst/>
              <a:rect l="l" t="t" r="r" b="b"/>
              <a:pathLst>
                <a:path w="21640800" h="3777303">
                  <a:moveTo>
                    <a:pt x="0" y="0"/>
                  </a:moveTo>
                  <a:lnTo>
                    <a:pt x="21640800" y="0"/>
                  </a:lnTo>
                  <a:lnTo>
                    <a:pt x="21640800" y="3777303"/>
                  </a:lnTo>
                  <a:lnTo>
                    <a:pt x="0" y="3777303"/>
                  </a:lnTo>
                  <a:lnTo>
                    <a:pt x="0" y="0"/>
                  </a:lnTo>
                  <a:close/>
                </a:path>
              </a:pathLst>
            </a:custGeom>
            <a:blipFill>
              <a:blip r:embed="rId5"/>
              <a:stretch>
                <a:fillRect/>
              </a:stretch>
            </a:blipFill>
          </p:spPr>
        </p:sp>
        <p:grpSp>
          <p:nvGrpSpPr>
            <p:cNvPr id="9" name="Group 9"/>
            <p:cNvGrpSpPr/>
            <p:nvPr/>
          </p:nvGrpSpPr>
          <p:grpSpPr>
            <a:xfrm rot="-2362977">
              <a:off x="8310488" y="1886008"/>
              <a:ext cx="3845230" cy="15089269"/>
              <a:chOff x="0" y="0"/>
              <a:chExt cx="759552" cy="2980596"/>
            </a:xfrm>
          </p:grpSpPr>
          <p:sp>
            <p:nvSpPr>
              <p:cNvPr id="10" name="Freeform 10"/>
              <p:cNvSpPr/>
              <p:nvPr/>
            </p:nvSpPr>
            <p:spPr>
              <a:xfrm>
                <a:off x="0" y="0"/>
                <a:ext cx="759552" cy="2980596"/>
              </a:xfrm>
              <a:custGeom>
                <a:avLst/>
                <a:gdLst/>
                <a:ahLst/>
                <a:cxnLst/>
                <a:rect l="l" t="t" r="r" b="b"/>
                <a:pathLst>
                  <a:path w="759552" h="2980596">
                    <a:moveTo>
                      <a:pt x="0" y="0"/>
                    </a:moveTo>
                    <a:lnTo>
                      <a:pt x="759552" y="0"/>
                    </a:lnTo>
                    <a:lnTo>
                      <a:pt x="759552" y="2980596"/>
                    </a:lnTo>
                    <a:lnTo>
                      <a:pt x="0" y="2980596"/>
                    </a:lnTo>
                    <a:close/>
                  </a:path>
                </a:pathLst>
              </a:custGeom>
              <a:solidFill>
                <a:srgbClr val="3486AA"/>
              </a:solidFill>
            </p:spPr>
          </p:sp>
          <p:sp>
            <p:nvSpPr>
              <p:cNvPr id="11" name="TextBox 11"/>
              <p:cNvSpPr txBox="1"/>
              <p:nvPr/>
            </p:nvSpPr>
            <p:spPr>
              <a:xfrm>
                <a:off x="0" y="-47625"/>
                <a:ext cx="759552" cy="3028221"/>
              </a:xfrm>
              <a:prstGeom prst="rect">
                <a:avLst/>
              </a:prstGeom>
            </p:spPr>
            <p:txBody>
              <a:bodyPr lIns="50800" tIns="50800" rIns="50800" bIns="50800" rtlCol="0" anchor="ctr"/>
              <a:lstStyle/>
              <a:p>
                <a:pPr algn="ctr">
                  <a:lnSpc>
                    <a:spcPts val="2659"/>
                  </a:lnSpc>
                </a:pPr>
                <a:endParaRPr/>
              </a:p>
            </p:txBody>
          </p:sp>
        </p:grpSp>
      </p:grpSp>
      <p:sp>
        <p:nvSpPr>
          <p:cNvPr id="14" name="TextBox 14"/>
          <p:cNvSpPr txBox="1"/>
          <p:nvPr/>
        </p:nvSpPr>
        <p:spPr>
          <a:xfrm>
            <a:off x="609600" y="3325835"/>
            <a:ext cx="14097000" cy="3513269"/>
          </a:xfrm>
          <a:prstGeom prst="rect">
            <a:avLst/>
          </a:prstGeom>
        </p:spPr>
        <p:txBody>
          <a:bodyPr wrap="square" lIns="0" tIns="0" rIns="0" bIns="0" rtlCol="0" anchor="t">
            <a:spAutoFit/>
          </a:bodyPr>
          <a:lstStyle/>
          <a:p>
            <a:pPr lvl="0" algn="just">
              <a:lnSpc>
                <a:spcPts val="4637"/>
              </a:lnSpc>
            </a:pPr>
            <a:r>
              <a:rPr lang="pt-PT" sz="3600" dirty="0"/>
              <a:t>Este sistema oferece uma resposta concreta a um problema real: a necessidade urgente de um ambiente digital confiável, seguro e capaz de suportar o volume crescente de TFCs. </a:t>
            </a:r>
            <a:endParaRPr lang="pt-PT" sz="3600" dirty="0" smtClean="0"/>
          </a:p>
          <a:p>
            <a:pPr lvl="0" algn="just">
              <a:lnSpc>
                <a:spcPts val="4637"/>
              </a:lnSpc>
            </a:pPr>
            <a:r>
              <a:rPr lang="pt-PT" sz="3600" dirty="0" smtClean="0"/>
              <a:t>A </a:t>
            </a:r>
            <a:r>
              <a:rPr lang="pt-PT" sz="3600" dirty="0"/>
              <a:t>implementação dessa plataforma trará benefícios imediatos para a instituição, fortalecendo a gestão académica e elevando o padrão de qualidade dos processos internos.</a:t>
            </a:r>
            <a:endParaRPr lang="en-US" sz="3312" dirty="0">
              <a:solidFill>
                <a:srgbClr val="042B4C"/>
              </a:solidFill>
              <a:latin typeface="Canva Sans"/>
              <a:ea typeface="Canva Sans"/>
              <a:cs typeface="Canva Sans"/>
              <a:sym typeface="Canva Sans"/>
            </a:endParaRPr>
          </a:p>
        </p:txBody>
      </p:sp>
      <p:grpSp>
        <p:nvGrpSpPr>
          <p:cNvPr id="15" name="Group 15"/>
          <p:cNvGrpSpPr/>
          <p:nvPr/>
        </p:nvGrpSpPr>
        <p:grpSpPr>
          <a:xfrm>
            <a:off x="14998370" y="1574105"/>
            <a:ext cx="3125518" cy="8321294"/>
            <a:chOff x="57995" y="-127737"/>
            <a:chExt cx="812800" cy="1289186"/>
          </a:xfrm>
        </p:grpSpPr>
        <p:sp>
          <p:nvSpPr>
            <p:cNvPr id="16" name="Freeform 16"/>
            <p:cNvSpPr/>
            <p:nvPr/>
          </p:nvSpPr>
          <p:spPr>
            <a:xfrm>
              <a:off x="57995" y="-127737"/>
              <a:ext cx="812800" cy="1289186"/>
            </a:xfrm>
            <a:custGeom>
              <a:avLst/>
              <a:gdLst/>
              <a:ahLst/>
              <a:cxnLst/>
              <a:rect l="l" t="t" r="r" b="b"/>
              <a:pathLst>
                <a:path w="812800" h="1289186">
                  <a:moveTo>
                    <a:pt x="0" y="0"/>
                  </a:moveTo>
                  <a:lnTo>
                    <a:pt x="812800" y="0"/>
                  </a:lnTo>
                  <a:lnTo>
                    <a:pt x="812800" y="1289186"/>
                  </a:lnTo>
                  <a:lnTo>
                    <a:pt x="0" y="1289186"/>
                  </a:lnTo>
                  <a:close/>
                </a:path>
              </a:pathLst>
            </a:custGeom>
            <a:blipFill>
              <a:blip r:embed="rId6"/>
              <a:stretch>
                <a:fillRect l="-2837" r="-2837"/>
              </a:stretch>
            </a:blipFill>
          </p:spPr>
        </p:sp>
      </p:grpSp>
      <p:sp>
        <p:nvSpPr>
          <p:cNvPr id="17" name="Freeform 17"/>
          <p:cNvSpPr/>
          <p:nvPr/>
        </p:nvSpPr>
        <p:spPr>
          <a:xfrm>
            <a:off x="271227" y="8526275"/>
            <a:ext cx="3835165" cy="960625"/>
          </a:xfrm>
          <a:custGeom>
            <a:avLst/>
            <a:gdLst/>
            <a:ahLst/>
            <a:cxnLst/>
            <a:rect l="l" t="t" r="r" b="b"/>
            <a:pathLst>
              <a:path w="3835165" h="3629025">
                <a:moveTo>
                  <a:pt x="0" y="0"/>
                </a:moveTo>
                <a:lnTo>
                  <a:pt x="3835166" y="0"/>
                </a:lnTo>
                <a:lnTo>
                  <a:pt x="3835166" y="3629025"/>
                </a:lnTo>
                <a:lnTo>
                  <a:pt x="0" y="3629025"/>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sp>
    </p:spTree>
    <p:extLst>
      <p:ext uri="{BB962C8B-B14F-4D97-AF65-F5344CB8AC3E}">
        <p14:creationId xmlns:p14="http://schemas.microsoft.com/office/powerpoint/2010/main" val="2786149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25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04686" y="386300"/>
            <a:ext cx="2130243" cy="1158320"/>
          </a:xfrm>
          <a:custGeom>
            <a:avLst/>
            <a:gdLst/>
            <a:ahLst/>
            <a:cxnLst/>
            <a:rect l="l" t="t" r="r" b="b"/>
            <a:pathLst>
              <a:path w="2130243" h="1158320">
                <a:moveTo>
                  <a:pt x="0" y="0"/>
                </a:moveTo>
                <a:lnTo>
                  <a:pt x="2130243" y="0"/>
                </a:lnTo>
                <a:lnTo>
                  <a:pt x="2130243" y="1158320"/>
                </a:lnTo>
                <a:lnTo>
                  <a:pt x="0" y="115832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AutoShape 4"/>
          <p:cNvSpPr/>
          <p:nvPr/>
        </p:nvSpPr>
        <p:spPr>
          <a:xfrm>
            <a:off x="1504686" y="1714500"/>
            <a:ext cx="12401445" cy="0"/>
          </a:xfrm>
          <a:prstGeom prst="line">
            <a:avLst/>
          </a:prstGeom>
          <a:ln w="123825" cap="rnd">
            <a:solidFill>
              <a:srgbClr val="0E497A"/>
            </a:solidFill>
            <a:prstDash val="solid"/>
            <a:headEnd type="none" w="sm" len="sm"/>
            <a:tailEnd type="none" w="sm" len="sm"/>
          </a:ln>
        </p:spPr>
      </p:sp>
      <p:sp>
        <p:nvSpPr>
          <p:cNvPr id="5" name="TextBox 5"/>
          <p:cNvSpPr txBox="1"/>
          <p:nvPr/>
        </p:nvSpPr>
        <p:spPr>
          <a:xfrm>
            <a:off x="642094" y="2705100"/>
            <a:ext cx="1725183" cy="7540526"/>
          </a:xfrm>
          <a:prstGeom prst="rect">
            <a:avLst/>
          </a:prstGeom>
        </p:spPr>
        <p:txBody>
          <a:bodyPr lIns="0" tIns="0" rIns="0" bIns="0" rtlCol="0" anchor="t">
            <a:spAutoFit/>
          </a:bodyPr>
          <a:lstStyle/>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01.</a:t>
            </a:r>
          </a:p>
          <a:p>
            <a:pPr algn="l">
              <a:lnSpc>
                <a:spcPts val="8410"/>
              </a:lnSpc>
            </a:pP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02.</a:t>
            </a:r>
          </a:p>
          <a:p>
            <a:pPr algn="l">
              <a:lnSpc>
                <a:spcPts val="8410"/>
              </a:lnSpc>
            </a:pPr>
            <a:endPar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p:txBody>
      </p:sp>
      <p:sp>
        <p:nvSpPr>
          <p:cNvPr id="6" name="TextBox 6"/>
          <p:cNvSpPr txBox="1"/>
          <p:nvPr/>
        </p:nvSpPr>
        <p:spPr>
          <a:xfrm>
            <a:off x="2057400" y="2317934"/>
            <a:ext cx="14798266" cy="7540526"/>
          </a:xfrm>
          <a:prstGeom prst="rect">
            <a:avLst/>
          </a:prstGeom>
        </p:spPr>
        <p:txBody>
          <a:bodyPr wrap="square" lIns="0" tIns="0" rIns="0" bIns="0" rtlCol="0" anchor="t">
            <a:spAutoFit/>
          </a:bodyPr>
          <a:lstStyle/>
          <a:p>
            <a:pPr algn="just">
              <a:lnSpc>
                <a:spcPts val="8413"/>
              </a:lnSpc>
            </a:pPr>
            <a:r>
              <a:rPr lang="pt-PT" sz="4400" b="1" dirty="0"/>
              <a:t>Dificuldade na distribuição e gestão dos temas e </a:t>
            </a:r>
            <a:r>
              <a:rPr lang="pt-PT" sz="4400" b="1" dirty="0" smtClean="0"/>
              <a:t>orientadores : </a:t>
            </a:r>
            <a:endParaRPr lang="pt-PT" sz="4400" dirty="0"/>
          </a:p>
          <a:p>
            <a:pPr algn="just">
              <a:lnSpc>
                <a:spcPts val="8413"/>
              </a:lnSpc>
            </a:pPr>
            <a:r>
              <a:rPr lang="pt-PT" sz="4400" dirty="0" smtClean="0"/>
              <a:t>A </a:t>
            </a:r>
            <a:r>
              <a:rPr lang="pt-PT" sz="4400" dirty="0"/>
              <a:t>coordenação tem pouco controlo sobre conflitos, excesso de orientandos por tutor ou duplicação de temas.</a:t>
            </a:r>
            <a:endParaRPr lang="pt-PT" sz="4400" b="1" dirty="0" smtClean="0"/>
          </a:p>
          <a:p>
            <a:pPr algn="just">
              <a:lnSpc>
                <a:spcPts val="8413"/>
              </a:lnSpc>
            </a:pPr>
            <a:endParaRPr lang="pt-PT" sz="4400" b="1" dirty="0" smtClean="0"/>
          </a:p>
          <a:p>
            <a:pPr algn="just">
              <a:lnSpc>
                <a:spcPts val="8413"/>
              </a:lnSpc>
            </a:pPr>
            <a:r>
              <a:rPr lang="pt-PT" sz="4400" b="1" dirty="0" smtClean="0"/>
              <a:t>Perda </a:t>
            </a:r>
            <a:r>
              <a:rPr lang="pt-PT" sz="4400" b="1" dirty="0"/>
              <a:t>e inconsistência de </a:t>
            </a:r>
            <a:r>
              <a:rPr lang="pt-PT" sz="4400" b="1" dirty="0" smtClean="0"/>
              <a:t>informações: </a:t>
            </a:r>
            <a:r>
              <a:rPr lang="pt-PT" sz="4400" dirty="0" smtClean="0"/>
              <a:t>Falta </a:t>
            </a:r>
            <a:r>
              <a:rPr lang="pt-PT" sz="4400" dirty="0"/>
              <a:t>um sistema centralizado que garanta registos confiáveis. Dados podem ser duplicados, perdidos ou mal atualizados.</a:t>
            </a:r>
            <a:endParaRPr lang="en-US" sz="4206" dirty="0" smtClean="0">
              <a:solidFill>
                <a:srgbClr val="0E497A"/>
              </a:solidFill>
              <a:latin typeface="29LT Bukra Semi Condensed"/>
              <a:ea typeface="29LT Bukra Semi Condensed"/>
              <a:cs typeface="29LT Bukra Semi Condensed"/>
              <a:sym typeface="29LT Bukra Semi Condensed"/>
            </a:endParaRPr>
          </a:p>
        </p:txBody>
      </p:sp>
      <p:sp>
        <p:nvSpPr>
          <p:cNvPr id="9" name="Freeform 9"/>
          <p:cNvSpPr/>
          <p:nvPr/>
        </p:nvSpPr>
        <p:spPr>
          <a:xfrm>
            <a:off x="13704865" y="9258300"/>
            <a:ext cx="4348534" cy="852964"/>
          </a:xfrm>
          <a:custGeom>
            <a:avLst/>
            <a:gdLst/>
            <a:ahLst/>
            <a:cxnLst/>
            <a:rect l="l" t="t" r="r" b="b"/>
            <a:pathLst>
              <a:path w="4348534" h="4114800">
                <a:moveTo>
                  <a:pt x="0" y="0"/>
                </a:moveTo>
                <a:lnTo>
                  <a:pt x="4348533" y="0"/>
                </a:lnTo>
                <a:lnTo>
                  <a:pt x="4348533"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sp>
      <p:sp>
        <p:nvSpPr>
          <p:cNvPr id="10" name="Freeform 10"/>
          <p:cNvSpPr/>
          <p:nvPr/>
        </p:nvSpPr>
        <p:spPr>
          <a:xfrm>
            <a:off x="13487400" y="328455"/>
            <a:ext cx="4348534" cy="61452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sp>
      <p:sp>
        <p:nvSpPr>
          <p:cNvPr id="11" name="TextBox 11"/>
          <p:cNvSpPr txBox="1"/>
          <p:nvPr/>
        </p:nvSpPr>
        <p:spPr>
          <a:xfrm>
            <a:off x="3739258" y="296933"/>
            <a:ext cx="12246951" cy="1179169"/>
          </a:xfrm>
          <a:prstGeom prst="rect">
            <a:avLst/>
          </a:prstGeom>
        </p:spPr>
        <p:txBody>
          <a:bodyPr wrap="square" lIns="0" tIns="0" rIns="0" bIns="0" rtlCol="0" anchor="t">
            <a:spAutoFit/>
          </a:bodyPr>
          <a:lstStyle/>
          <a:p>
            <a:pPr algn="l">
              <a:lnSpc>
                <a:spcPts val="10082"/>
              </a:lnSpc>
            </a:pPr>
            <a:r>
              <a:rPr lang="en-US" sz="5400" b="1" dirty="0" err="1" smtClean="0">
                <a:solidFill>
                  <a:srgbClr val="0E497A"/>
                </a:solidFill>
                <a:latin typeface="29LT Bukra Semi Condensed Bold"/>
                <a:ea typeface="29LT Bukra Semi Condensed Bold"/>
                <a:cs typeface="29LT Bukra Semi Condensed Bold"/>
                <a:sym typeface="29LT Bukra Semi Condensed Bold"/>
              </a:rPr>
              <a:t>Situações</a:t>
            </a:r>
            <a:r>
              <a:rPr lang="en-US" sz="5400" b="1" dirty="0" smtClean="0">
                <a:solidFill>
                  <a:srgbClr val="0E497A"/>
                </a:solidFill>
                <a:latin typeface="29LT Bukra Semi Condensed Bold"/>
                <a:ea typeface="29LT Bukra Semi Condensed Bold"/>
                <a:cs typeface="29LT Bukra Semi Condensed Bold"/>
                <a:sym typeface="29LT Bukra Semi Condensed Bold"/>
              </a:rPr>
              <a:t> </a:t>
            </a:r>
            <a:r>
              <a:rPr lang="en-US" sz="5400" b="1" dirty="0" err="1" smtClean="0">
                <a:solidFill>
                  <a:srgbClr val="0E497A"/>
                </a:solidFill>
                <a:latin typeface="29LT Bukra Semi Condensed Bold"/>
                <a:ea typeface="29LT Bukra Semi Condensed Bold"/>
                <a:cs typeface="29LT Bukra Semi Condensed Bold"/>
                <a:sym typeface="29LT Bukra Semi Condensed Bold"/>
              </a:rPr>
              <a:t>problemáticas</a:t>
            </a:r>
            <a:endParaRPr lang="en-US" sz="5400" b="1" dirty="0">
              <a:solidFill>
                <a:srgbClr val="0E497A"/>
              </a:solidFill>
              <a:latin typeface="29LT Bukra Semi Condensed Bold"/>
              <a:ea typeface="29LT Bukra Semi Condensed Bold"/>
              <a:cs typeface="29LT Bukra Semi Condensed Bold"/>
              <a:sym typeface="29LT Bukra Semi Condensed Bold"/>
            </a:endParaRPr>
          </a:p>
        </p:txBody>
      </p:sp>
    </p:spTree>
    <p:extLst>
      <p:ext uri="{BB962C8B-B14F-4D97-AF65-F5344CB8AC3E}">
        <p14:creationId xmlns:p14="http://schemas.microsoft.com/office/powerpoint/2010/main" val="47586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additive="base">
                                        <p:cTn id="2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25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504686" y="386300"/>
            <a:ext cx="2130243" cy="1158320"/>
          </a:xfrm>
          <a:custGeom>
            <a:avLst/>
            <a:gdLst/>
            <a:ahLst/>
            <a:cxnLst/>
            <a:rect l="l" t="t" r="r" b="b"/>
            <a:pathLst>
              <a:path w="2130243" h="1158320">
                <a:moveTo>
                  <a:pt x="0" y="0"/>
                </a:moveTo>
                <a:lnTo>
                  <a:pt x="2130243" y="0"/>
                </a:lnTo>
                <a:lnTo>
                  <a:pt x="2130243" y="1158320"/>
                </a:lnTo>
                <a:lnTo>
                  <a:pt x="0" y="115832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AutoShape 4"/>
          <p:cNvSpPr/>
          <p:nvPr/>
        </p:nvSpPr>
        <p:spPr>
          <a:xfrm>
            <a:off x="1504686" y="1714500"/>
            <a:ext cx="12401445" cy="0"/>
          </a:xfrm>
          <a:prstGeom prst="line">
            <a:avLst/>
          </a:prstGeom>
          <a:ln w="123825" cap="rnd">
            <a:solidFill>
              <a:srgbClr val="0E497A"/>
            </a:solidFill>
            <a:prstDash val="solid"/>
            <a:headEnd type="none" w="sm" len="sm"/>
            <a:tailEnd type="none" w="sm" len="sm"/>
          </a:ln>
        </p:spPr>
      </p:sp>
      <p:sp>
        <p:nvSpPr>
          <p:cNvPr id="5" name="TextBox 5"/>
          <p:cNvSpPr txBox="1"/>
          <p:nvPr/>
        </p:nvSpPr>
        <p:spPr>
          <a:xfrm>
            <a:off x="1344350" y="2769096"/>
            <a:ext cx="1725183" cy="6463308"/>
          </a:xfrm>
          <a:prstGeom prst="rect">
            <a:avLst/>
          </a:prstGeom>
        </p:spPr>
        <p:txBody>
          <a:bodyPr lIns="0" tIns="0" rIns="0" bIns="0" rtlCol="0" anchor="t">
            <a:spAutoFit/>
          </a:bodyPr>
          <a:lstStyle/>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03.</a:t>
            </a:r>
          </a:p>
          <a:p>
            <a:pPr algn="l">
              <a:lnSpc>
                <a:spcPts val="8410"/>
              </a:lnSpc>
            </a:pP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r>
              <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rPr>
              <a:t>04.</a:t>
            </a:r>
          </a:p>
          <a:p>
            <a:pPr algn="l">
              <a:lnSpc>
                <a:spcPts val="8410"/>
              </a:lnSpc>
            </a:pPr>
            <a:endParaRPr lang="en-US" sz="7250" b="1" i="1" dirty="0" smtClean="0">
              <a:solidFill>
                <a:srgbClr val="0E497A"/>
              </a:solidFill>
              <a:latin typeface="29LT Bukra Semi Condensed Bold Italics"/>
              <a:ea typeface="29LT Bukra Semi Condensed Bold Italics"/>
              <a:cs typeface="29LT Bukra Semi Condensed Bold Italics"/>
              <a:sym typeface="29LT Bukra Semi Condensed Bold Italics"/>
            </a:endParaRPr>
          </a:p>
          <a:p>
            <a:pPr algn="l">
              <a:lnSpc>
                <a:spcPts val="8410"/>
              </a:lnSpc>
            </a:pPr>
            <a:endParaRPr lang="en-US" sz="7250" b="1" i="1" dirty="0">
              <a:solidFill>
                <a:srgbClr val="0E497A"/>
              </a:solidFill>
              <a:latin typeface="29LT Bukra Semi Condensed Bold Italics"/>
              <a:ea typeface="29LT Bukra Semi Condensed Bold Italics"/>
              <a:cs typeface="29LT Bukra Semi Condensed Bold Italics"/>
              <a:sym typeface="29LT Bukra Semi Condensed Bold Italics"/>
            </a:endParaRPr>
          </a:p>
        </p:txBody>
      </p:sp>
      <p:sp>
        <p:nvSpPr>
          <p:cNvPr id="6" name="TextBox 6"/>
          <p:cNvSpPr txBox="1"/>
          <p:nvPr/>
        </p:nvSpPr>
        <p:spPr>
          <a:xfrm>
            <a:off x="3037668" y="2530697"/>
            <a:ext cx="14798266" cy="6463308"/>
          </a:xfrm>
          <a:prstGeom prst="rect">
            <a:avLst/>
          </a:prstGeom>
        </p:spPr>
        <p:txBody>
          <a:bodyPr wrap="square" lIns="0" tIns="0" rIns="0" bIns="0" rtlCol="0" anchor="t">
            <a:spAutoFit/>
          </a:bodyPr>
          <a:lstStyle/>
          <a:p>
            <a:pPr algn="just">
              <a:lnSpc>
                <a:spcPts val="8413"/>
              </a:lnSpc>
            </a:pPr>
            <a:r>
              <a:rPr lang="pt-PT" sz="4400" b="1" dirty="0"/>
              <a:t>Dificuldade em acompanhar o progresso dos estudantes</a:t>
            </a:r>
            <a:r>
              <a:rPr lang="en-US" sz="4400" dirty="0" smtClean="0"/>
              <a:t>: </a:t>
            </a:r>
            <a:r>
              <a:rPr lang="pt-PT" sz="4400" dirty="0"/>
              <a:t>As coordenações não possuem ferramentas que permitam monitorar etapas, prazos, orientações e entregas de forma </a:t>
            </a:r>
            <a:r>
              <a:rPr lang="pt-PT" sz="4400" dirty="0" smtClean="0"/>
              <a:t>clara.</a:t>
            </a:r>
            <a:endParaRPr lang="en-US" sz="4206" b="1" dirty="0">
              <a:solidFill>
                <a:srgbClr val="0E497A"/>
              </a:solidFill>
              <a:latin typeface="29LT Bukra Semi Condensed"/>
              <a:ea typeface="29LT Bukra Semi Condensed"/>
              <a:cs typeface="29LT Bukra Semi Condensed"/>
              <a:sym typeface="29LT Bukra Semi Condensed"/>
            </a:endParaRPr>
          </a:p>
          <a:p>
            <a:pPr>
              <a:lnSpc>
                <a:spcPts val="8413"/>
              </a:lnSpc>
            </a:pPr>
            <a:r>
              <a:rPr lang="pt-PT" sz="4400" b="1" dirty="0"/>
              <a:t>Ausência de histórico estruturado dos TFCs</a:t>
            </a:r>
            <a:r>
              <a:rPr lang="pt-PT" sz="4400" b="1" dirty="0" smtClean="0"/>
              <a:t>:</a:t>
            </a:r>
            <a:r>
              <a:rPr lang="pt-PT" sz="4400" dirty="0" smtClean="0"/>
              <a:t>Falta </a:t>
            </a:r>
            <a:r>
              <a:rPr lang="pt-PT" sz="4400" dirty="0"/>
              <a:t>um sistema centralizado que garanta registos confiáveis. Dados podem ser duplicados, perdidos ou mal atualizados.</a:t>
            </a:r>
            <a:endParaRPr lang="en-US" sz="4206" dirty="0" smtClean="0">
              <a:solidFill>
                <a:srgbClr val="0E497A"/>
              </a:solidFill>
              <a:latin typeface="29LT Bukra Semi Condensed"/>
              <a:ea typeface="29LT Bukra Semi Condensed"/>
              <a:cs typeface="29LT Bukra Semi Condensed"/>
              <a:sym typeface="29LT Bukra Semi Condensed"/>
            </a:endParaRPr>
          </a:p>
        </p:txBody>
      </p:sp>
      <p:sp>
        <p:nvSpPr>
          <p:cNvPr id="9" name="Freeform 9"/>
          <p:cNvSpPr/>
          <p:nvPr/>
        </p:nvSpPr>
        <p:spPr>
          <a:xfrm>
            <a:off x="13704865" y="9258300"/>
            <a:ext cx="4348534" cy="852964"/>
          </a:xfrm>
          <a:custGeom>
            <a:avLst/>
            <a:gdLst/>
            <a:ahLst/>
            <a:cxnLst/>
            <a:rect l="l" t="t" r="r" b="b"/>
            <a:pathLst>
              <a:path w="4348534" h="4114800">
                <a:moveTo>
                  <a:pt x="0" y="0"/>
                </a:moveTo>
                <a:lnTo>
                  <a:pt x="4348533" y="0"/>
                </a:lnTo>
                <a:lnTo>
                  <a:pt x="4348533"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sp>
      <p:sp>
        <p:nvSpPr>
          <p:cNvPr id="10" name="Freeform 10"/>
          <p:cNvSpPr/>
          <p:nvPr/>
        </p:nvSpPr>
        <p:spPr>
          <a:xfrm>
            <a:off x="13487400" y="328455"/>
            <a:ext cx="4348534" cy="614520"/>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sp>
      <p:sp>
        <p:nvSpPr>
          <p:cNvPr id="11" name="TextBox 11"/>
          <p:cNvSpPr txBox="1"/>
          <p:nvPr/>
        </p:nvSpPr>
        <p:spPr>
          <a:xfrm>
            <a:off x="3739258" y="296933"/>
            <a:ext cx="12246951" cy="1179169"/>
          </a:xfrm>
          <a:prstGeom prst="rect">
            <a:avLst/>
          </a:prstGeom>
        </p:spPr>
        <p:txBody>
          <a:bodyPr wrap="square" lIns="0" tIns="0" rIns="0" bIns="0" rtlCol="0" anchor="t">
            <a:spAutoFit/>
          </a:bodyPr>
          <a:lstStyle/>
          <a:p>
            <a:pPr algn="l">
              <a:lnSpc>
                <a:spcPts val="10082"/>
              </a:lnSpc>
            </a:pPr>
            <a:r>
              <a:rPr lang="en-US" sz="5400" b="1" dirty="0" err="1" smtClean="0">
                <a:solidFill>
                  <a:srgbClr val="0E497A"/>
                </a:solidFill>
                <a:latin typeface="29LT Bukra Semi Condensed Bold"/>
                <a:ea typeface="29LT Bukra Semi Condensed Bold"/>
                <a:cs typeface="29LT Bukra Semi Condensed Bold"/>
                <a:sym typeface="29LT Bukra Semi Condensed Bold"/>
              </a:rPr>
              <a:t>Situações</a:t>
            </a:r>
            <a:r>
              <a:rPr lang="en-US" sz="5400" b="1" dirty="0" smtClean="0">
                <a:solidFill>
                  <a:srgbClr val="0E497A"/>
                </a:solidFill>
                <a:latin typeface="29LT Bukra Semi Condensed Bold"/>
                <a:ea typeface="29LT Bukra Semi Condensed Bold"/>
                <a:cs typeface="29LT Bukra Semi Condensed Bold"/>
                <a:sym typeface="29LT Bukra Semi Condensed Bold"/>
              </a:rPr>
              <a:t> </a:t>
            </a:r>
            <a:r>
              <a:rPr lang="en-US" sz="5400" b="1" dirty="0" err="1" smtClean="0">
                <a:solidFill>
                  <a:srgbClr val="0E497A"/>
                </a:solidFill>
                <a:latin typeface="29LT Bukra Semi Condensed Bold"/>
                <a:ea typeface="29LT Bukra Semi Condensed Bold"/>
                <a:cs typeface="29LT Bukra Semi Condensed Bold"/>
                <a:sym typeface="29LT Bukra Semi Condensed Bold"/>
              </a:rPr>
              <a:t>problemáticas</a:t>
            </a:r>
            <a:endParaRPr lang="en-US" sz="5400" b="1" dirty="0">
              <a:solidFill>
                <a:srgbClr val="0E497A"/>
              </a:solidFill>
              <a:latin typeface="29LT Bukra Semi Condensed Bold"/>
              <a:ea typeface="29LT Bukra Semi Condensed Bold"/>
              <a:cs typeface="29LT Bukra Semi Condensed Bold"/>
              <a:sym typeface="29LT Bukra Semi Condensed Bold"/>
            </a:endParaRPr>
          </a:p>
        </p:txBody>
      </p:sp>
    </p:spTree>
    <p:extLst>
      <p:ext uri="{BB962C8B-B14F-4D97-AF65-F5344CB8AC3E}">
        <p14:creationId xmlns:p14="http://schemas.microsoft.com/office/powerpoint/2010/main" val="373131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additive="base">
                                        <p:cTn id="2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a:off x="1766368" y="2247900"/>
            <a:ext cx="12401445" cy="0"/>
          </a:xfrm>
          <a:prstGeom prst="line">
            <a:avLst/>
          </a:prstGeom>
          <a:ln w="123825" cap="rnd">
            <a:solidFill>
              <a:srgbClr val="0E497A"/>
            </a:solidFill>
            <a:prstDash val="solid"/>
            <a:headEnd type="none" w="sm" len="sm"/>
            <a:tailEnd type="none" w="sm" len="sm"/>
          </a:ln>
        </p:spPr>
      </p:sp>
      <p:sp>
        <p:nvSpPr>
          <p:cNvPr id="4" name="Freeform 4"/>
          <p:cNvSpPr/>
          <p:nvPr/>
        </p:nvSpPr>
        <p:spPr>
          <a:xfrm>
            <a:off x="13780210" y="166451"/>
            <a:ext cx="4348534" cy="776524"/>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5" name="Freeform 5"/>
          <p:cNvSpPr/>
          <p:nvPr/>
        </p:nvSpPr>
        <p:spPr>
          <a:xfrm>
            <a:off x="169028" y="9410699"/>
            <a:ext cx="4348534" cy="741121"/>
          </a:xfrm>
          <a:custGeom>
            <a:avLst/>
            <a:gdLst/>
            <a:ahLst/>
            <a:cxnLst/>
            <a:rect l="l" t="t" r="r" b="b"/>
            <a:pathLst>
              <a:path w="4348534" h="4114800">
                <a:moveTo>
                  <a:pt x="0" y="0"/>
                </a:moveTo>
                <a:lnTo>
                  <a:pt x="4348533" y="0"/>
                </a:lnTo>
                <a:lnTo>
                  <a:pt x="4348533"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6" name="Freeform 6"/>
          <p:cNvSpPr/>
          <p:nvPr/>
        </p:nvSpPr>
        <p:spPr>
          <a:xfrm>
            <a:off x="1685223" y="3366932"/>
            <a:ext cx="2048578" cy="841479"/>
          </a:xfrm>
          <a:custGeom>
            <a:avLst/>
            <a:gdLst/>
            <a:ahLst/>
            <a:cxnLst/>
            <a:rect l="l" t="t" r="r" b="b"/>
            <a:pathLst>
              <a:path w="1587696" h="841479">
                <a:moveTo>
                  <a:pt x="0" y="0"/>
                </a:moveTo>
                <a:lnTo>
                  <a:pt x="1587696" y="0"/>
                </a:lnTo>
                <a:lnTo>
                  <a:pt x="1587696" y="841478"/>
                </a:lnTo>
                <a:lnTo>
                  <a:pt x="0" y="84147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a:off x="9423204" y="3317802"/>
            <a:ext cx="1587696" cy="841479"/>
          </a:xfrm>
          <a:custGeom>
            <a:avLst/>
            <a:gdLst/>
            <a:ahLst/>
            <a:cxnLst/>
            <a:rect l="l" t="t" r="r" b="b"/>
            <a:pathLst>
              <a:path w="1587696" h="841479">
                <a:moveTo>
                  <a:pt x="0" y="0"/>
                </a:moveTo>
                <a:lnTo>
                  <a:pt x="1587696" y="0"/>
                </a:lnTo>
                <a:lnTo>
                  <a:pt x="1587696" y="841478"/>
                </a:lnTo>
                <a:lnTo>
                  <a:pt x="0" y="84147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14697978" y="8920022"/>
            <a:ext cx="2876550" cy="1137191"/>
          </a:xfrm>
          <a:custGeom>
            <a:avLst/>
            <a:gdLst/>
            <a:ahLst/>
            <a:cxnLst/>
            <a:rect l="l" t="t" r="r" b="b"/>
            <a:pathLst>
              <a:path w="2876550" h="2876550">
                <a:moveTo>
                  <a:pt x="0" y="0"/>
                </a:moveTo>
                <a:lnTo>
                  <a:pt x="2876550" y="0"/>
                </a:lnTo>
                <a:lnTo>
                  <a:pt x="2876550" y="2876550"/>
                </a:lnTo>
                <a:lnTo>
                  <a:pt x="0" y="287655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TextBox 9"/>
          <p:cNvSpPr txBox="1"/>
          <p:nvPr/>
        </p:nvSpPr>
        <p:spPr>
          <a:xfrm>
            <a:off x="4106392" y="942975"/>
            <a:ext cx="8692404" cy="1733824"/>
          </a:xfrm>
          <a:prstGeom prst="rect">
            <a:avLst/>
          </a:prstGeom>
        </p:spPr>
        <p:txBody>
          <a:bodyPr lIns="0" tIns="0" rIns="0" bIns="0" rtlCol="0" anchor="t">
            <a:spAutoFit/>
          </a:bodyPr>
          <a:lstStyle/>
          <a:p>
            <a:pPr algn="l">
              <a:lnSpc>
                <a:spcPts val="10082"/>
              </a:lnSpc>
            </a:pPr>
            <a:r>
              <a:rPr lang="en-US" sz="10841" b="1" dirty="0" err="1">
                <a:solidFill>
                  <a:srgbClr val="0E497A"/>
                </a:solidFill>
                <a:latin typeface="29LT Bukra Semi Condensed Bold"/>
                <a:ea typeface="29LT Bukra Semi Condensed Bold"/>
                <a:cs typeface="29LT Bukra Semi Condensed Bold"/>
                <a:sym typeface="29LT Bukra Semi Condensed Bold"/>
              </a:rPr>
              <a:t>Tecnologias</a:t>
            </a:r>
            <a:endParaRPr lang="en-US" sz="10841" b="1" dirty="0">
              <a:solidFill>
                <a:srgbClr val="0E497A"/>
              </a:solidFill>
              <a:latin typeface="29LT Bukra Semi Condensed Bold"/>
              <a:ea typeface="29LT Bukra Semi Condensed Bold"/>
              <a:cs typeface="29LT Bukra Semi Condensed Bold"/>
              <a:sym typeface="29LT Bukra Semi Condensed Bold"/>
            </a:endParaRPr>
          </a:p>
        </p:txBody>
      </p:sp>
      <p:sp>
        <p:nvSpPr>
          <p:cNvPr id="13" name="CaixaDeTexto 12"/>
          <p:cNvSpPr txBox="1"/>
          <p:nvPr/>
        </p:nvSpPr>
        <p:spPr>
          <a:xfrm>
            <a:off x="3733800" y="3500525"/>
            <a:ext cx="2819399"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BACKEND</a:t>
            </a:r>
            <a:endParaRPr lang="pt-PT" sz="4000" dirty="0">
              <a:latin typeface="29LT Bukra Semi Condensed Bold" panose="020B0604020202020204" charset="-78"/>
              <a:cs typeface="29LT Bukra Semi Condensed Bold" panose="020B0604020202020204" charset="-78"/>
            </a:endParaRPr>
          </a:p>
        </p:txBody>
      </p:sp>
      <p:sp>
        <p:nvSpPr>
          <p:cNvPr id="14" name="CaixaDeTexto 13"/>
          <p:cNvSpPr txBox="1"/>
          <p:nvPr/>
        </p:nvSpPr>
        <p:spPr>
          <a:xfrm>
            <a:off x="2209800" y="4399216"/>
            <a:ext cx="2819399"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PYTHON</a:t>
            </a:r>
            <a:endParaRPr lang="pt-PT" sz="4000" dirty="0">
              <a:latin typeface="29LT Bukra Semi Condensed Bold" panose="020B0604020202020204" charset="-78"/>
              <a:cs typeface="29LT Bukra Semi Condensed Bold" panose="020B0604020202020204" charset="-78"/>
            </a:endParaRPr>
          </a:p>
        </p:txBody>
      </p:sp>
      <p:sp>
        <p:nvSpPr>
          <p:cNvPr id="15" name="CaixaDeTexto 14"/>
          <p:cNvSpPr txBox="1"/>
          <p:nvPr/>
        </p:nvSpPr>
        <p:spPr>
          <a:xfrm>
            <a:off x="2140404" y="5131063"/>
            <a:ext cx="2819399"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DJANGO</a:t>
            </a:r>
            <a:endParaRPr lang="pt-PT" sz="4000" dirty="0">
              <a:latin typeface="29LT Bukra Semi Condensed Bold" panose="020B0604020202020204" charset="-78"/>
              <a:cs typeface="29LT Bukra Semi Condensed Bold" panose="020B0604020202020204" charset="-78"/>
            </a:endParaRPr>
          </a:p>
        </p:txBody>
      </p:sp>
      <p:sp>
        <p:nvSpPr>
          <p:cNvPr id="17" name="CaixaDeTexto 16"/>
          <p:cNvSpPr txBox="1"/>
          <p:nvPr/>
        </p:nvSpPr>
        <p:spPr>
          <a:xfrm>
            <a:off x="10960811" y="3433728"/>
            <a:ext cx="2819399"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FRONTEND</a:t>
            </a:r>
            <a:endParaRPr lang="pt-PT" sz="4000" dirty="0">
              <a:latin typeface="29LT Bukra Semi Condensed Bold" panose="020B0604020202020204" charset="-78"/>
              <a:cs typeface="29LT Bukra Semi Condensed Bold" panose="020B0604020202020204" charset="-78"/>
            </a:endParaRPr>
          </a:p>
        </p:txBody>
      </p:sp>
      <p:sp>
        <p:nvSpPr>
          <p:cNvPr id="18" name="CaixaDeTexto 17"/>
          <p:cNvSpPr txBox="1"/>
          <p:nvPr/>
        </p:nvSpPr>
        <p:spPr>
          <a:xfrm>
            <a:off x="9738617" y="4159281"/>
            <a:ext cx="3444267"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TALWINDCSS</a:t>
            </a:r>
            <a:endParaRPr lang="pt-PT" sz="4000" dirty="0">
              <a:latin typeface="29LT Bukra Semi Condensed Bold" panose="020B0604020202020204" charset="-78"/>
              <a:cs typeface="29LT Bukra Semi Condensed Bold" panose="020B0604020202020204" charset="-78"/>
            </a:endParaRPr>
          </a:p>
        </p:txBody>
      </p:sp>
      <p:sp>
        <p:nvSpPr>
          <p:cNvPr id="19" name="Freeform 6"/>
          <p:cNvSpPr/>
          <p:nvPr/>
        </p:nvSpPr>
        <p:spPr>
          <a:xfrm>
            <a:off x="1766368" y="5807782"/>
            <a:ext cx="2048578" cy="841479"/>
          </a:xfrm>
          <a:custGeom>
            <a:avLst/>
            <a:gdLst/>
            <a:ahLst/>
            <a:cxnLst/>
            <a:rect l="l" t="t" r="r" b="b"/>
            <a:pathLst>
              <a:path w="1587696" h="841479">
                <a:moveTo>
                  <a:pt x="0" y="0"/>
                </a:moveTo>
                <a:lnTo>
                  <a:pt x="1587696" y="0"/>
                </a:lnTo>
                <a:lnTo>
                  <a:pt x="1587696" y="841478"/>
                </a:lnTo>
                <a:lnTo>
                  <a:pt x="0" y="84147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 name="CaixaDeTexto 19"/>
          <p:cNvSpPr txBox="1"/>
          <p:nvPr/>
        </p:nvSpPr>
        <p:spPr>
          <a:xfrm>
            <a:off x="3733799" y="6005131"/>
            <a:ext cx="3886201"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BASE DE DADOS</a:t>
            </a:r>
            <a:endParaRPr lang="pt-PT" sz="4000" dirty="0">
              <a:latin typeface="29LT Bukra Semi Condensed Bold" panose="020B0604020202020204" charset="-78"/>
              <a:cs typeface="29LT Bukra Semi Condensed Bold" panose="020B0604020202020204" charset="-78"/>
            </a:endParaRPr>
          </a:p>
        </p:txBody>
      </p:sp>
      <p:sp>
        <p:nvSpPr>
          <p:cNvPr id="21" name="CaixaDeTexto 20"/>
          <p:cNvSpPr txBox="1"/>
          <p:nvPr/>
        </p:nvSpPr>
        <p:spPr>
          <a:xfrm>
            <a:off x="2209799" y="6766943"/>
            <a:ext cx="2819399"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POSTGRE </a:t>
            </a:r>
            <a:endParaRPr lang="pt-PT" sz="4000" dirty="0">
              <a:latin typeface="29LT Bukra Semi Condensed Bold" panose="020B0604020202020204" charset="-78"/>
              <a:cs typeface="29LT Bukra Semi Condensed Bold" panose="020B0604020202020204" charset="-78"/>
            </a:endParaRPr>
          </a:p>
        </p:txBody>
      </p:sp>
      <p:sp>
        <p:nvSpPr>
          <p:cNvPr id="22" name="Freeform 7"/>
          <p:cNvSpPr/>
          <p:nvPr/>
        </p:nvSpPr>
        <p:spPr>
          <a:xfrm>
            <a:off x="9275294" y="5822193"/>
            <a:ext cx="1587696" cy="841479"/>
          </a:xfrm>
          <a:custGeom>
            <a:avLst/>
            <a:gdLst/>
            <a:ahLst/>
            <a:cxnLst/>
            <a:rect l="l" t="t" r="r" b="b"/>
            <a:pathLst>
              <a:path w="1587696" h="841479">
                <a:moveTo>
                  <a:pt x="0" y="0"/>
                </a:moveTo>
                <a:lnTo>
                  <a:pt x="1587696" y="0"/>
                </a:lnTo>
                <a:lnTo>
                  <a:pt x="1587696" y="841478"/>
                </a:lnTo>
                <a:lnTo>
                  <a:pt x="0" y="84147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3" name="CaixaDeTexto 22"/>
          <p:cNvSpPr txBox="1"/>
          <p:nvPr/>
        </p:nvSpPr>
        <p:spPr>
          <a:xfrm>
            <a:off x="11137247" y="5922050"/>
            <a:ext cx="4788553"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EDITOR DE C</a:t>
            </a:r>
            <a:r>
              <a:rPr lang="pt-BR" sz="4000" dirty="0" smtClean="0">
                <a:latin typeface="29LT Bukra Semi Condensed Bold" panose="020B0604020202020204" charset="-78"/>
                <a:cs typeface="29LT Bukra Semi Condensed Bold" panose="020B0604020202020204" charset="-78"/>
              </a:rPr>
              <a:t>ÓDIGO</a:t>
            </a:r>
            <a:endParaRPr lang="pt-PT" sz="4000" dirty="0">
              <a:latin typeface="29LT Bukra Semi Condensed Bold" panose="020B0604020202020204" charset="-78"/>
              <a:cs typeface="29LT Bukra Semi Condensed Bold" panose="020B0604020202020204" charset="-78"/>
            </a:endParaRPr>
          </a:p>
        </p:txBody>
      </p:sp>
      <p:sp>
        <p:nvSpPr>
          <p:cNvPr id="24" name="CaixaDeTexto 23"/>
          <p:cNvSpPr txBox="1"/>
          <p:nvPr/>
        </p:nvSpPr>
        <p:spPr>
          <a:xfrm>
            <a:off x="9738616" y="6749059"/>
            <a:ext cx="3444267" cy="1938992"/>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PYCHARM</a:t>
            </a:r>
          </a:p>
          <a:p>
            <a:r>
              <a:rPr lang="en-US" sz="4000" dirty="0" smtClean="0">
                <a:latin typeface="29LT Bukra Semi Condensed Bold" panose="020B0604020202020204" charset="-78"/>
                <a:cs typeface="29LT Bukra Semi Condensed Bold" panose="020B0604020202020204" charset="-78"/>
              </a:rPr>
              <a:t>VS CODE</a:t>
            </a:r>
          </a:p>
          <a:p>
            <a:endParaRPr lang="pt-PT" sz="4000" dirty="0">
              <a:latin typeface="29LT Bukra Semi Condensed Bold" panose="020B0604020202020204" charset="-78"/>
              <a:cs typeface="29LT Bukra Semi Condensed Bold" panose="020B0604020202020204" charset="-7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AutoShape 3"/>
          <p:cNvSpPr/>
          <p:nvPr/>
        </p:nvSpPr>
        <p:spPr>
          <a:xfrm flipV="1">
            <a:off x="4343400" y="2136916"/>
            <a:ext cx="7086600" cy="18769"/>
          </a:xfrm>
          <a:prstGeom prst="line">
            <a:avLst/>
          </a:prstGeom>
          <a:ln w="123825" cap="rnd">
            <a:solidFill>
              <a:srgbClr val="0E497A"/>
            </a:solidFill>
            <a:prstDash val="solid"/>
            <a:headEnd type="none" w="sm" len="sm"/>
            <a:tailEnd type="none" w="sm" len="sm"/>
          </a:ln>
        </p:spPr>
      </p:sp>
      <p:sp>
        <p:nvSpPr>
          <p:cNvPr id="4" name="Freeform 4"/>
          <p:cNvSpPr/>
          <p:nvPr/>
        </p:nvSpPr>
        <p:spPr>
          <a:xfrm>
            <a:off x="13780210" y="166451"/>
            <a:ext cx="4348534" cy="481249"/>
          </a:xfrm>
          <a:custGeom>
            <a:avLst/>
            <a:gdLst/>
            <a:ahLst/>
            <a:cxnLst/>
            <a:rect l="l" t="t" r="r" b="b"/>
            <a:pathLst>
              <a:path w="4348534" h="4114800">
                <a:moveTo>
                  <a:pt x="0" y="0"/>
                </a:moveTo>
                <a:lnTo>
                  <a:pt x="4348534" y="0"/>
                </a:lnTo>
                <a:lnTo>
                  <a:pt x="434853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5" name="Freeform 5"/>
          <p:cNvSpPr/>
          <p:nvPr/>
        </p:nvSpPr>
        <p:spPr>
          <a:xfrm>
            <a:off x="169028" y="9452791"/>
            <a:ext cx="4348534" cy="699029"/>
          </a:xfrm>
          <a:custGeom>
            <a:avLst/>
            <a:gdLst/>
            <a:ahLst/>
            <a:cxnLst/>
            <a:rect l="l" t="t" r="r" b="b"/>
            <a:pathLst>
              <a:path w="4348534" h="4114800">
                <a:moveTo>
                  <a:pt x="0" y="0"/>
                </a:moveTo>
                <a:lnTo>
                  <a:pt x="4348533" y="0"/>
                </a:lnTo>
                <a:lnTo>
                  <a:pt x="4348533"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sp>
      <p:sp>
        <p:nvSpPr>
          <p:cNvPr id="6" name="Freeform 6"/>
          <p:cNvSpPr/>
          <p:nvPr/>
        </p:nvSpPr>
        <p:spPr>
          <a:xfrm>
            <a:off x="1685223" y="3366932"/>
            <a:ext cx="2048578" cy="841479"/>
          </a:xfrm>
          <a:custGeom>
            <a:avLst/>
            <a:gdLst/>
            <a:ahLst/>
            <a:cxnLst/>
            <a:rect l="l" t="t" r="r" b="b"/>
            <a:pathLst>
              <a:path w="1587696" h="841479">
                <a:moveTo>
                  <a:pt x="0" y="0"/>
                </a:moveTo>
                <a:lnTo>
                  <a:pt x="1587696" y="0"/>
                </a:lnTo>
                <a:lnTo>
                  <a:pt x="1587696" y="841478"/>
                </a:lnTo>
                <a:lnTo>
                  <a:pt x="0" y="84147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a:off x="14697978" y="8920022"/>
            <a:ext cx="2876550" cy="1137191"/>
          </a:xfrm>
          <a:custGeom>
            <a:avLst/>
            <a:gdLst/>
            <a:ahLst/>
            <a:cxnLst/>
            <a:rect l="l" t="t" r="r" b="b"/>
            <a:pathLst>
              <a:path w="2876550" h="2876550">
                <a:moveTo>
                  <a:pt x="0" y="0"/>
                </a:moveTo>
                <a:lnTo>
                  <a:pt x="2876550" y="0"/>
                </a:lnTo>
                <a:lnTo>
                  <a:pt x="2876550" y="2876550"/>
                </a:lnTo>
                <a:lnTo>
                  <a:pt x="0" y="287655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TextBox 9"/>
          <p:cNvSpPr txBox="1"/>
          <p:nvPr/>
        </p:nvSpPr>
        <p:spPr>
          <a:xfrm>
            <a:off x="4106392" y="942975"/>
            <a:ext cx="8692404" cy="1733824"/>
          </a:xfrm>
          <a:prstGeom prst="rect">
            <a:avLst/>
          </a:prstGeom>
        </p:spPr>
        <p:txBody>
          <a:bodyPr lIns="0" tIns="0" rIns="0" bIns="0" rtlCol="0" anchor="t">
            <a:spAutoFit/>
          </a:bodyPr>
          <a:lstStyle/>
          <a:p>
            <a:pPr algn="l">
              <a:lnSpc>
                <a:spcPts val="10082"/>
              </a:lnSpc>
            </a:pPr>
            <a:r>
              <a:rPr lang="en-US" sz="10841" b="1" dirty="0" err="1">
                <a:solidFill>
                  <a:srgbClr val="0E497A"/>
                </a:solidFill>
                <a:latin typeface="29LT Bukra Semi Condensed Bold"/>
                <a:ea typeface="29LT Bukra Semi Condensed Bold"/>
                <a:cs typeface="29LT Bukra Semi Condensed Bold"/>
                <a:sym typeface="29LT Bukra Semi Condensed Bold"/>
              </a:rPr>
              <a:t>Tecnologias</a:t>
            </a:r>
            <a:endParaRPr lang="en-US" sz="10841" b="1" dirty="0">
              <a:solidFill>
                <a:srgbClr val="0E497A"/>
              </a:solidFill>
              <a:latin typeface="29LT Bukra Semi Condensed Bold"/>
              <a:ea typeface="29LT Bukra Semi Condensed Bold"/>
              <a:cs typeface="29LT Bukra Semi Condensed Bold"/>
              <a:sym typeface="29LT Bukra Semi Condensed Bold"/>
            </a:endParaRPr>
          </a:p>
        </p:txBody>
      </p:sp>
      <p:sp>
        <p:nvSpPr>
          <p:cNvPr id="13" name="CaixaDeTexto 12"/>
          <p:cNvSpPr txBox="1"/>
          <p:nvPr/>
        </p:nvSpPr>
        <p:spPr>
          <a:xfrm>
            <a:off x="3733800" y="3500525"/>
            <a:ext cx="5715000"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VERSIONAMENTO</a:t>
            </a:r>
            <a:endParaRPr lang="pt-PT" sz="4000" dirty="0">
              <a:latin typeface="29LT Bukra Semi Condensed Bold" panose="020B0604020202020204" charset="-78"/>
              <a:cs typeface="29LT Bukra Semi Condensed Bold" panose="020B0604020202020204" charset="-78"/>
            </a:endParaRPr>
          </a:p>
        </p:txBody>
      </p:sp>
      <p:sp>
        <p:nvSpPr>
          <p:cNvPr id="14" name="CaixaDeTexto 13"/>
          <p:cNvSpPr txBox="1"/>
          <p:nvPr/>
        </p:nvSpPr>
        <p:spPr>
          <a:xfrm>
            <a:off x="2133600" y="4342004"/>
            <a:ext cx="2819399"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GIT</a:t>
            </a:r>
            <a:endParaRPr lang="pt-PT" sz="4000" dirty="0">
              <a:latin typeface="29LT Bukra Semi Condensed Bold" panose="020B0604020202020204" charset="-78"/>
              <a:cs typeface="29LT Bukra Semi Condensed Bold" panose="020B0604020202020204" charset="-78"/>
            </a:endParaRPr>
          </a:p>
        </p:txBody>
      </p:sp>
      <p:sp>
        <p:nvSpPr>
          <p:cNvPr id="19" name="Freeform 6"/>
          <p:cNvSpPr/>
          <p:nvPr/>
        </p:nvSpPr>
        <p:spPr>
          <a:xfrm>
            <a:off x="1703914" y="6394729"/>
            <a:ext cx="2048578" cy="841479"/>
          </a:xfrm>
          <a:custGeom>
            <a:avLst/>
            <a:gdLst/>
            <a:ahLst/>
            <a:cxnLst/>
            <a:rect l="l" t="t" r="r" b="b"/>
            <a:pathLst>
              <a:path w="1587696" h="841479">
                <a:moveTo>
                  <a:pt x="0" y="0"/>
                </a:moveTo>
                <a:lnTo>
                  <a:pt x="1587696" y="0"/>
                </a:lnTo>
                <a:lnTo>
                  <a:pt x="1587696" y="841478"/>
                </a:lnTo>
                <a:lnTo>
                  <a:pt x="0" y="84147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0" name="CaixaDeTexto 19"/>
          <p:cNvSpPr txBox="1"/>
          <p:nvPr/>
        </p:nvSpPr>
        <p:spPr>
          <a:xfrm>
            <a:off x="3761261" y="6539819"/>
            <a:ext cx="9448801"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REDE SOCIAL PARA VERSIONAMENTO</a:t>
            </a:r>
            <a:endParaRPr lang="pt-PT" sz="4000" dirty="0">
              <a:latin typeface="29LT Bukra Semi Condensed Bold" panose="020B0604020202020204" charset="-78"/>
              <a:cs typeface="29LT Bukra Semi Condensed Bold" panose="020B0604020202020204" charset="-78"/>
            </a:endParaRPr>
          </a:p>
        </p:txBody>
      </p:sp>
      <p:sp>
        <p:nvSpPr>
          <p:cNvPr id="21" name="CaixaDeTexto 20"/>
          <p:cNvSpPr txBox="1"/>
          <p:nvPr/>
        </p:nvSpPr>
        <p:spPr>
          <a:xfrm>
            <a:off x="2162355" y="7254977"/>
            <a:ext cx="2819399"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GITHUB </a:t>
            </a:r>
            <a:endParaRPr lang="pt-PT" sz="4000" dirty="0">
              <a:latin typeface="29LT Bukra Semi Condensed Bold" panose="020B0604020202020204" charset="-78"/>
              <a:cs typeface="29LT Bukra Semi Condensed Bold" panose="020B0604020202020204" charset="-78"/>
            </a:endParaRPr>
          </a:p>
        </p:txBody>
      </p:sp>
      <p:sp>
        <p:nvSpPr>
          <p:cNvPr id="25" name="Freeform 6"/>
          <p:cNvSpPr/>
          <p:nvPr/>
        </p:nvSpPr>
        <p:spPr>
          <a:xfrm>
            <a:off x="8485662" y="3237180"/>
            <a:ext cx="2048578" cy="841479"/>
          </a:xfrm>
          <a:custGeom>
            <a:avLst/>
            <a:gdLst/>
            <a:ahLst/>
            <a:cxnLst/>
            <a:rect l="l" t="t" r="r" b="b"/>
            <a:pathLst>
              <a:path w="1587696" h="841479">
                <a:moveTo>
                  <a:pt x="0" y="0"/>
                </a:moveTo>
                <a:lnTo>
                  <a:pt x="1587696" y="0"/>
                </a:lnTo>
                <a:lnTo>
                  <a:pt x="1587696" y="841478"/>
                </a:lnTo>
                <a:lnTo>
                  <a:pt x="0" y="84147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26" name="CaixaDeTexto 25"/>
          <p:cNvSpPr txBox="1"/>
          <p:nvPr/>
        </p:nvSpPr>
        <p:spPr>
          <a:xfrm>
            <a:off x="10523559" y="3325072"/>
            <a:ext cx="5715000"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MODELAGEM</a:t>
            </a:r>
            <a:endParaRPr lang="pt-PT" sz="4000" dirty="0">
              <a:latin typeface="29LT Bukra Semi Condensed Bold" panose="020B0604020202020204" charset="-78"/>
              <a:cs typeface="29LT Bukra Semi Condensed Bold" panose="020B0604020202020204" charset="-78"/>
            </a:endParaRPr>
          </a:p>
        </p:txBody>
      </p:sp>
      <p:sp>
        <p:nvSpPr>
          <p:cNvPr id="27" name="CaixaDeTexto 26"/>
          <p:cNvSpPr txBox="1"/>
          <p:nvPr/>
        </p:nvSpPr>
        <p:spPr>
          <a:xfrm>
            <a:off x="8965490" y="4078250"/>
            <a:ext cx="5474410"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RATIONAL ROSE</a:t>
            </a:r>
            <a:endParaRPr lang="pt-PT" sz="4000" dirty="0">
              <a:latin typeface="29LT Bukra Semi Condensed Bold" panose="020B0604020202020204" charset="-78"/>
              <a:cs typeface="29LT Bukra Semi Condensed Bold" panose="020B0604020202020204" charset="-78"/>
            </a:endParaRPr>
          </a:p>
        </p:txBody>
      </p:sp>
      <p:sp>
        <p:nvSpPr>
          <p:cNvPr id="28" name="CaixaDeTexto 27"/>
          <p:cNvSpPr txBox="1"/>
          <p:nvPr/>
        </p:nvSpPr>
        <p:spPr>
          <a:xfrm>
            <a:off x="8965490" y="4662138"/>
            <a:ext cx="5474410"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ARGUML</a:t>
            </a:r>
            <a:endParaRPr lang="pt-PT" sz="4000" dirty="0">
              <a:latin typeface="29LT Bukra Semi Condensed Bold" panose="020B0604020202020204" charset="-78"/>
              <a:cs typeface="29LT Bukra Semi Condensed Bold" panose="020B0604020202020204" charset="-78"/>
            </a:endParaRPr>
          </a:p>
        </p:txBody>
      </p:sp>
      <p:sp>
        <p:nvSpPr>
          <p:cNvPr id="29" name="CaixaDeTexto 28"/>
          <p:cNvSpPr txBox="1"/>
          <p:nvPr/>
        </p:nvSpPr>
        <p:spPr>
          <a:xfrm>
            <a:off x="8894976" y="5214645"/>
            <a:ext cx="5474410" cy="707886"/>
          </a:xfrm>
          <a:prstGeom prst="rect">
            <a:avLst/>
          </a:prstGeom>
          <a:noFill/>
        </p:spPr>
        <p:txBody>
          <a:bodyPr wrap="square" rtlCol="0">
            <a:spAutoFit/>
          </a:bodyPr>
          <a:lstStyle/>
          <a:p>
            <a:r>
              <a:rPr lang="en-US" sz="4000" dirty="0" smtClean="0">
                <a:latin typeface="29LT Bukra Semi Condensed Bold" panose="020B0604020202020204" charset="-78"/>
                <a:cs typeface="29LT Bukra Semi Condensed Bold" panose="020B0604020202020204" charset="-78"/>
              </a:rPr>
              <a:t>ASTASH COMMUTY</a:t>
            </a:r>
            <a:endParaRPr lang="pt-PT" sz="4000" dirty="0">
              <a:latin typeface="29LT Bukra Semi Condensed Bold" panose="020B0604020202020204" charset="-78"/>
              <a:cs typeface="29LT Bukra Semi Condensed Bold" panose="020B0604020202020204" charset="-78"/>
            </a:endParaRPr>
          </a:p>
        </p:txBody>
      </p:sp>
    </p:spTree>
    <p:extLst>
      <p:ext uri="{BB962C8B-B14F-4D97-AF65-F5344CB8AC3E}">
        <p14:creationId xmlns:p14="http://schemas.microsoft.com/office/powerpoint/2010/main" val="3414323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782</Words>
  <Application>Microsoft Office PowerPoint</Application>
  <PresentationFormat>Personalizar</PresentationFormat>
  <Paragraphs>96</Paragraphs>
  <Slides>15</Slides>
  <Notes>0</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15</vt:i4>
      </vt:variant>
    </vt:vector>
  </HeadingPairs>
  <TitlesOfParts>
    <vt:vector size="25" baseType="lpstr">
      <vt:lpstr>Canva Sans Italics</vt:lpstr>
      <vt:lpstr>Canva Sans</vt:lpstr>
      <vt:lpstr>29LT Bukra Semi Condensed Bold Italics</vt:lpstr>
      <vt:lpstr>Arial</vt:lpstr>
      <vt:lpstr>29LT Bukra Semi Condensed</vt:lpstr>
      <vt:lpstr>29LT Bukra Semi Condensed Bold</vt:lpstr>
      <vt:lpstr>Alata</vt:lpstr>
      <vt:lpstr>Calibri</vt:lpstr>
      <vt:lpstr>Canva Sans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Azul e Cinzento Moderno Apresentação de TCC Apresentação</dc:title>
  <cp:lastModifiedBy>DELL</cp:lastModifiedBy>
  <cp:revision>19</cp:revision>
  <dcterms:created xsi:type="dcterms:W3CDTF">2006-08-16T00:00:00Z</dcterms:created>
  <dcterms:modified xsi:type="dcterms:W3CDTF">2025-12-12T09:55:23Z</dcterms:modified>
  <dc:identifier>DAG7RkJOojE</dc:identifier>
</cp:coreProperties>
</file>